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72" r:id="rId5"/>
  </p:sldMasterIdLst>
  <p:notesMasterIdLst>
    <p:notesMasterId r:id="rId14"/>
  </p:notesMasterIdLst>
  <p:handoutMasterIdLst>
    <p:handoutMasterId r:id="rId15"/>
  </p:handoutMasterIdLst>
  <p:sldIdLst>
    <p:sldId id="256" r:id="rId6"/>
    <p:sldId id="312" r:id="rId7"/>
    <p:sldId id="309" r:id="rId8"/>
    <p:sldId id="311" r:id="rId9"/>
    <p:sldId id="298" r:id="rId10"/>
    <p:sldId id="313" r:id="rId11"/>
    <p:sldId id="304" r:id="rId12"/>
    <p:sldId id="269" r:id="rId13"/>
  </p:sldIdLst>
  <p:sldSz cx="9144000" cy="5143500" type="screen16x9"/>
  <p:notesSz cx="7010400" cy="9236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1pPr>
    <a:lvl2pPr marL="389626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2pPr>
    <a:lvl3pPr marL="779252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3pPr>
    <a:lvl4pPr marL="1168878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4pPr>
    <a:lvl5pPr marL="1558503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5pPr>
    <a:lvl6pPr marL="1948129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6pPr>
    <a:lvl7pPr marL="2337755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7pPr>
    <a:lvl8pPr marL="2727381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8pPr>
    <a:lvl9pPr marL="3117007" algn="l" defTabSz="779252" rtl="0" eaLnBrk="1" latinLnBrk="0" hangingPunct="1">
      <a:defRPr sz="1200" kern="1200">
        <a:solidFill>
          <a:schemeClr val="tx1"/>
        </a:solidFill>
        <a:latin typeface="Arial" pitchFamily="34" charset="0"/>
        <a:ea typeface="ヒラギノ角ゴ Pro W3" pitchFamily="12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32" userDrawn="1">
          <p15:clr>
            <a:srgbClr val="A4A3A4"/>
          </p15:clr>
        </p15:guide>
        <p15:guide id="4" orient="horz" pos="2748" userDrawn="1">
          <p15:clr>
            <a:srgbClr val="A4A3A4"/>
          </p15:clr>
        </p15:guide>
        <p15:guide id="5" orient="horz" pos="3888">
          <p15:clr>
            <a:srgbClr val="A4A3A4"/>
          </p15:clr>
        </p15:guide>
        <p15:guide id="11" pos="5760" userDrawn="1">
          <p15:clr>
            <a:srgbClr val="A4A3A4"/>
          </p15:clr>
        </p15:guide>
        <p15:guide id="15" pos="6144">
          <p15:clr>
            <a:srgbClr val="A4A3A4"/>
          </p15:clr>
        </p15:guide>
        <p15:guide id="16" orient="horz" pos="276" userDrawn="1">
          <p15:clr>
            <a:srgbClr val="A4A3A4"/>
          </p15:clr>
        </p15:guide>
        <p15:guide id="20" pos="2736" userDrawn="1">
          <p15:clr>
            <a:srgbClr val="A4A3A4"/>
          </p15:clr>
        </p15:guide>
        <p15:guide id="21" pos="5688" userDrawn="1">
          <p15:clr>
            <a:srgbClr val="A4A3A4"/>
          </p15:clr>
        </p15:guide>
        <p15:guide id="22" orient="horz" pos="1956" userDrawn="1">
          <p15:clr>
            <a:srgbClr val="A4A3A4"/>
          </p15:clr>
        </p15:guide>
        <p15:guide id="26" orient="horz" pos="3036" userDrawn="1">
          <p15:clr>
            <a:srgbClr val="A4A3A4"/>
          </p15:clr>
        </p15:guide>
        <p15:guide id="27" orient="horz" pos="1644" userDrawn="1">
          <p15:clr>
            <a:srgbClr val="A4A3A4"/>
          </p15:clr>
        </p15:guide>
        <p15:guide id="28" orient="horz" pos="1860" userDrawn="1">
          <p15:clr>
            <a:srgbClr val="A4A3A4"/>
          </p15:clr>
        </p15:guide>
        <p15:guide id="29" pos="2880" userDrawn="1">
          <p15:clr>
            <a:srgbClr val="A4A3A4"/>
          </p15:clr>
        </p15:guide>
        <p15:guide id="31" orient="horz" pos="804" userDrawn="1">
          <p15:clr>
            <a:srgbClr val="A4A3A4"/>
          </p15:clr>
        </p15:guide>
        <p15:guide id="32" pos="5448" userDrawn="1">
          <p15:clr>
            <a:srgbClr val="A4A3A4"/>
          </p15:clr>
        </p15:guide>
        <p15:guide id="33" pos="480" userDrawn="1">
          <p15:clr>
            <a:srgbClr val="A4A3A4"/>
          </p15:clr>
        </p15:guide>
        <p15:guide id="34" pos="336" userDrawn="1">
          <p15:clr>
            <a:srgbClr val="A4A3A4"/>
          </p15:clr>
        </p15:guide>
        <p15:guide id="35" orient="horz" pos="348" userDrawn="1">
          <p15:clr>
            <a:srgbClr val="A4A3A4"/>
          </p15:clr>
        </p15:guide>
        <p15:guide id="36" orient="horz" pos="2169">
          <p15:clr>
            <a:srgbClr val="A4A3A4"/>
          </p15:clr>
        </p15:guide>
        <p15:guide id="37" orient="horz" pos="3239">
          <p15:clr>
            <a:srgbClr val="A4A3A4"/>
          </p15:clr>
        </p15:guide>
        <p15:guide id="38" orient="horz" pos="606">
          <p15:clr>
            <a:srgbClr val="A4A3A4"/>
          </p15:clr>
        </p15:guide>
        <p15:guide id="39" orient="horz" pos="2772">
          <p15:clr>
            <a:srgbClr val="A4A3A4"/>
          </p15:clr>
        </p15:guide>
        <p15:guide id="40" pos="5759">
          <p15:clr>
            <a:srgbClr val="A4A3A4"/>
          </p15:clr>
        </p15:guide>
        <p15:guide id="41" pos="5700">
          <p15:clr>
            <a:srgbClr val="A4A3A4"/>
          </p15:clr>
        </p15:guide>
        <p15:guide id="42" pos="2944">
          <p15:clr>
            <a:srgbClr val="A4A3A4"/>
          </p15:clr>
        </p15:guide>
        <p15:guide id="43" pos="4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E8C"/>
    <a:srgbClr val="000000"/>
    <a:srgbClr val="001DFF"/>
    <a:srgbClr val="00008C"/>
    <a:srgbClr val="00CDFF"/>
    <a:srgbClr val="FFCC00"/>
    <a:srgbClr val="00CCFF"/>
    <a:srgbClr val="001EFF"/>
    <a:srgbClr val="F46E00"/>
    <a:srgbClr val="9A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86" autoAdjust="0"/>
    <p:restoredTop sz="96608" autoAdjust="0"/>
  </p:normalViewPr>
  <p:slideViewPr>
    <p:cSldViewPr snapToGrid="0">
      <p:cViewPr varScale="1">
        <p:scale>
          <a:sx n="98" d="100"/>
          <a:sy n="98" d="100"/>
        </p:scale>
        <p:origin x="546" y="84"/>
      </p:cViewPr>
      <p:guideLst>
        <p:guide orient="horz" pos="2532"/>
        <p:guide orient="horz" pos="2748"/>
        <p:guide orient="horz" pos="3888"/>
        <p:guide pos="5760"/>
        <p:guide pos="6144"/>
        <p:guide orient="horz" pos="276"/>
        <p:guide pos="2736"/>
        <p:guide pos="5688"/>
        <p:guide orient="horz" pos="1956"/>
        <p:guide orient="horz" pos="3036"/>
        <p:guide orient="horz" pos="1644"/>
        <p:guide orient="horz" pos="1860"/>
        <p:guide pos="2880"/>
        <p:guide orient="horz" pos="804"/>
        <p:guide pos="5448"/>
        <p:guide pos="480"/>
        <p:guide pos="336"/>
        <p:guide orient="horz" pos="348"/>
        <p:guide orient="horz" pos="2169"/>
        <p:guide orient="horz" pos="3239"/>
        <p:guide orient="horz" pos="606"/>
        <p:guide orient="horz" pos="2772"/>
        <p:guide pos="5759"/>
        <p:guide pos="5700"/>
        <p:guide pos="2944"/>
        <p:guide pos="4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66" y="-120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47645" cy="4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335" tIns="43666" rIns="87335" bIns="43666" numCol="1" anchor="t" anchorCtr="0" compatLnSpc="1">
            <a:prstTxWarp prst="textNoShape">
              <a:avLst/>
            </a:prstTxWarp>
          </a:bodyPr>
          <a:lstStyle>
            <a:lvl1pPr algn="l" defTabSz="873824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756" y="2"/>
            <a:ext cx="3047644" cy="4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335" tIns="43666" rIns="87335" bIns="43666" numCol="1" anchor="t" anchorCtr="0" compatLnSpc="1">
            <a:prstTxWarp prst="textNoShape">
              <a:avLst/>
            </a:prstTxWarp>
          </a:bodyPr>
          <a:lstStyle>
            <a:lvl1pPr algn="r" defTabSz="873824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81867"/>
            <a:ext cx="3047645" cy="4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335" tIns="43666" rIns="87335" bIns="43666" numCol="1" anchor="b" anchorCtr="0" compatLnSpc="1">
            <a:prstTxWarp prst="textNoShape">
              <a:avLst/>
            </a:prstTxWarp>
          </a:bodyPr>
          <a:lstStyle>
            <a:lvl1pPr algn="l" defTabSz="873824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756" y="8781867"/>
            <a:ext cx="3047644" cy="454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335" tIns="43666" rIns="87335" bIns="43666" numCol="1" anchor="b" anchorCtr="0" compatLnSpc="1">
            <a:prstTxWarp prst="textNoShape">
              <a:avLst/>
            </a:prstTxWarp>
          </a:bodyPr>
          <a:lstStyle>
            <a:lvl1pPr algn="r" defTabSz="873824">
              <a:defRPr sz="1100" smtClean="0"/>
            </a:lvl1pPr>
          </a:lstStyle>
          <a:p>
            <a:pPr>
              <a:defRPr/>
            </a:pPr>
            <a:fld id="{DA6835A3-9366-4C20-B248-0AC9C46AA6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72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36205" cy="46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89" tIns="44493" rIns="88989" bIns="44493" numCol="1" anchor="t" anchorCtr="0" compatLnSpc="1">
            <a:prstTxWarp prst="textNoShape">
              <a:avLst/>
            </a:prstTxWarp>
          </a:bodyPr>
          <a:lstStyle>
            <a:lvl1pPr algn="l" defTabSz="889540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3" y="0"/>
            <a:ext cx="3036205" cy="46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89" tIns="44493" rIns="88989" bIns="44493" numCol="1" anchor="t" anchorCtr="0" compatLnSpc="1">
            <a:prstTxWarp prst="textNoShape">
              <a:avLst/>
            </a:prstTxWarp>
          </a:bodyPr>
          <a:lstStyle>
            <a:lvl1pPr algn="r" defTabSz="889540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7038" y="693738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407" y="4387248"/>
            <a:ext cx="5611588" cy="415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89" tIns="44493" rIns="88989" bIns="44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775968"/>
            <a:ext cx="3036205" cy="45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89" tIns="44493" rIns="88989" bIns="44493" numCol="1" anchor="b" anchorCtr="0" compatLnSpc="1">
            <a:prstTxWarp prst="textNoShape">
              <a:avLst/>
            </a:prstTxWarp>
          </a:bodyPr>
          <a:lstStyle>
            <a:lvl1pPr algn="l" defTabSz="889540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3" y="8775968"/>
            <a:ext cx="3036205" cy="45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989" tIns="44493" rIns="88989" bIns="44493" numCol="1" anchor="b" anchorCtr="0" compatLnSpc="1">
            <a:prstTxWarp prst="textNoShape">
              <a:avLst/>
            </a:prstTxWarp>
          </a:bodyPr>
          <a:lstStyle>
            <a:lvl1pPr algn="r" defTabSz="889540">
              <a:defRPr sz="1100" smtClean="0"/>
            </a:lvl1pPr>
          </a:lstStyle>
          <a:p>
            <a:pPr>
              <a:defRPr/>
            </a:pPr>
            <a:fld id="{C0C428FF-E08F-45DE-BAC9-258D4444EC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49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124" charset="-128"/>
        <a:cs typeface="Geneva" pitchFamily="34" charset="0"/>
      </a:defRPr>
    </a:lvl1pPr>
    <a:lvl2pPr marL="38962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124" charset="-128"/>
        <a:cs typeface="Geneva" pitchFamily="34" charset="0"/>
      </a:defRPr>
    </a:lvl2pPr>
    <a:lvl3pPr marL="7792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124" charset="-128"/>
        <a:cs typeface="Geneva" pitchFamily="34" charset="0"/>
      </a:defRPr>
    </a:lvl3pPr>
    <a:lvl4pPr marL="116887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124" charset="-128"/>
        <a:cs typeface="Geneva" pitchFamily="34" charset="0"/>
      </a:defRPr>
    </a:lvl4pPr>
    <a:lvl5pPr marL="155850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ヒラギノ角ゴ Pro W3" pitchFamily="124" charset="-128"/>
        <a:cs typeface="Geneva" pitchFamily="34" charset="0"/>
      </a:defRPr>
    </a:lvl5pPr>
    <a:lvl6pPr marL="1948129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755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7381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007" algn="l" defTabSz="77925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428FF-E08F-45DE-BAC9-258D4444EC1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630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0FB5A-393F-AA4E-864F-8EA8DB9A44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53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rebuchet MS" pitchFamily="34" charset="0"/>
              </a:rPr>
              <a:t>The</a:t>
            </a:r>
            <a:r>
              <a:rPr lang="en-US" baseline="0" dirty="0" smtClean="0">
                <a:latin typeface="Trebuchet MS" pitchFamily="34" charset="0"/>
              </a:rPr>
              <a:t> Revenue and profitability are the basic premises of any business.</a:t>
            </a:r>
          </a:p>
          <a:p>
            <a:r>
              <a:rPr lang="en-US" baseline="0" dirty="0" smtClean="0">
                <a:latin typeface="Trebuchet MS" pitchFamily="34" charset="0"/>
              </a:rPr>
              <a:t>In IT industry the major cost factors are the human resources. </a:t>
            </a:r>
          </a:p>
          <a:p>
            <a:r>
              <a:rPr lang="en-US" baseline="0" dirty="0" smtClean="0">
                <a:latin typeface="Trebuchet MS" pitchFamily="34" charset="0"/>
              </a:rPr>
              <a:t>Human resources are invested in all the projects run by the organization.</a:t>
            </a:r>
          </a:p>
          <a:p>
            <a:r>
              <a:rPr lang="en-US" baseline="0" dirty="0" smtClean="0">
                <a:latin typeface="Trebuchet MS" pitchFamily="34" charset="0"/>
              </a:rPr>
              <a:t>They are directly controlled by the Project Managers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More than 60% of total cost (about 58% of the revenue) is based on the project resources.</a:t>
            </a:r>
          </a:p>
          <a:p>
            <a:endParaRPr lang="en-US" dirty="0" smtClean="0">
              <a:latin typeface="Trebuchet MS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8C661A-5C79-4B51-88E6-88AF08E6184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7656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428FF-E08F-45DE-BAC9-258D4444EC1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27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688"/>
            <a:ext cx="9144000" cy="4279392"/>
          </a:xfrm>
          <a:prstGeom prst="rect">
            <a:avLst/>
          </a:prstGeom>
        </p:spPr>
      </p:pic>
      <p:sp>
        <p:nvSpPr>
          <p:cNvPr id="10" name="Rectangle 8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724623" y="2412625"/>
            <a:ext cx="5556738" cy="221456"/>
          </a:xfrm>
          <a:ln>
            <a:noFill/>
          </a:ln>
        </p:spPr>
        <p:txBody>
          <a:bodyPr anchor="ctr" anchorCtr="0"/>
          <a:lstStyle>
            <a:lvl1pPr marL="0" indent="0">
              <a:buFont typeface="Symbol" pitchFamily="18" charset="2"/>
              <a:buNone/>
              <a:defRPr sz="1600" b="0" i="0">
                <a:solidFill>
                  <a:srgbClr val="ED8B00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1" name="Rectangle 8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719737" y="1685927"/>
            <a:ext cx="5561624" cy="430887"/>
          </a:xfrm>
          <a:noFill/>
          <a:ln w="9525">
            <a:noFill/>
            <a:miter lim="800000"/>
            <a:headEnd/>
            <a:tailEnd/>
          </a:ln>
          <a:extLst/>
        </p:spPr>
        <p:txBody>
          <a:bodyPr anchor="t"/>
          <a:lstStyle>
            <a:lvl1pPr>
              <a:defRPr sz="2700" b="0" i="0">
                <a:solidFill>
                  <a:srgbClr val="2C2D8B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7904" y="4568613"/>
            <a:ext cx="1369303" cy="25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056" y="302296"/>
            <a:ext cx="684153" cy="5069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334" y="357510"/>
            <a:ext cx="641149" cy="36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70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49" y="3907747"/>
            <a:ext cx="1170432" cy="124968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89" y="940222"/>
            <a:ext cx="8615227" cy="37250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9878" y="240427"/>
            <a:ext cx="8024283" cy="384721"/>
          </a:xfrm>
          <a:noFill/>
          <a:ln>
            <a:noFill/>
          </a:ln>
        </p:spPr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499435" y="4824116"/>
            <a:ext cx="364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5957C0-C9FD-924F-A662-3B71DAE40C56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cs typeface="Calibri Light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  <p:pic>
        <p:nvPicPr>
          <p:cNvPr id="8" name="Picture 4" descr="C:\Users\10630824\Desktop\Microot template\corners (2)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392" y="-30236"/>
            <a:ext cx="688705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343291" y="681005"/>
            <a:ext cx="7964402" cy="188523"/>
          </a:xfrm>
        </p:spPr>
        <p:txBody>
          <a:bodyPr/>
          <a:lstStyle>
            <a:lvl1pPr marL="0" indent="0">
              <a:buNone/>
              <a:defRPr sz="1200" b="0" baseline="0">
                <a:solidFill>
                  <a:srgbClr val="ED8B00"/>
                </a:solidFill>
              </a:defRPr>
            </a:lvl1pPr>
          </a:lstStyle>
          <a:p>
            <a:pPr lvl="0"/>
            <a:r>
              <a:rPr lang="en-US" dirty="0" smtClean="0"/>
              <a:t>Secondary title place holder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086252" y="4849624"/>
            <a:ext cx="2959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C7C7C"/>
                </a:solidFill>
                <a:latin typeface="Calibri Light"/>
                <a:cs typeface="Calibri Light"/>
              </a:rPr>
              <a:t>©Larsen &amp; Toubro Infotech Ltd. Privileged and Confidential</a:t>
            </a:r>
            <a:endParaRPr lang="en-US" sz="800" dirty="0">
              <a:solidFill>
                <a:srgbClr val="7C7C7C"/>
              </a:solidFill>
              <a:latin typeface="Calibri Light"/>
              <a:cs typeface="Calibri Light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" y="4775570"/>
            <a:ext cx="382341" cy="22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10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49" y="3907747"/>
            <a:ext cx="1170432" cy="1249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677" y="971550"/>
            <a:ext cx="4290646" cy="36576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2677" y="971550"/>
            <a:ext cx="4290646" cy="36576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499435" y="4824116"/>
            <a:ext cx="36470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5957C0-C9FD-924F-A662-3B71DAE40C56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cs typeface="Calibri Light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  <p:pic>
        <p:nvPicPr>
          <p:cNvPr id="9" name="Picture 4" descr="C:\Users\10630824\Desktop\Microot template\corners (2)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392" y="-30236"/>
            <a:ext cx="688705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3086252" y="4849624"/>
            <a:ext cx="2959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C7C7C"/>
                </a:solidFill>
                <a:latin typeface="Calibri Light"/>
                <a:cs typeface="Calibri Light"/>
              </a:rPr>
              <a:t>©Larsen &amp; Toubro Infotech Ltd. Privileged and Confidential</a:t>
            </a:r>
            <a:endParaRPr lang="en-US" sz="800" dirty="0">
              <a:solidFill>
                <a:srgbClr val="7C7C7C"/>
              </a:solidFill>
              <a:latin typeface="Calibri Light"/>
              <a:cs typeface="Calibri Ligh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" y="4789424"/>
            <a:ext cx="382341" cy="22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3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800"/>
            <a:ext cx="9144000" cy="4773168"/>
          </a:xfrm>
          <a:prstGeom prst="rect">
            <a:avLst/>
          </a:prstGeom>
        </p:spPr>
      </p:pic>
      <p:sp>
        <p:nvSpPr>
          <p:cNvPr id="11" name="Rectangle 8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617046" y="1684603"/>
            <a:ext cx="5561624" cy="430887"/>
          </a:xfrm>
          <a:noFill/>
          <a:ln w="9525">
            <a:noFill/>
            <a:miter lim="800000"/>
            <a:headEnd/>
            <a:tailEnd/>
          </a:ln>
          <a:extLst/>
        </p:spPr>
        <p:txBody>
          <a:bodyPr anchor="t"/>
          <a:lstStyle>
            <a:lvl1pPr>
              <a:defRPr sz="2700" b="0" i="0">
                <a:solidFill>
                  <a:srgbClr val="2C2D8B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1532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49" y="3907747"/>
            <a:ext cx="1170432" cy="12496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83655" y="4824116"/>
            <a:ext cx="3962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5957C0-C9FD-924F-A662-3B71DAE40C56}" type="slidenum">
              <a:rPr kumimoji="0" lang="uk-UA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/>
                <a:cs typeface="Calibri Light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/>
              <a:cs typeface="Calibri Light"/>
            </a:endParaRPr>
          </a:p>
        </p:txBody>
      </p:sp>
      <p:pic>
        <p:nvPicPr>
          <p:cNvPr id="7" name="Picture 4" descr="C:\Users\10630824\Desktop\Microot template\corners (2)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5392" y="-30236"/>
            <a:ext cx="688705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3086252" y="4849624"/>
            <a:ext cx="2959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C7C7C"/>
                </a:solidFill>
                <a:latin typeface="Calibri Light"/>
                <a:cs typeface="Calibri Light"/>
              </a:rPr>
              <a:t>©Larsen &amp; Toubro Infotech Ltd. Privileged and Confidential</a:t>
            </a:r>
            <a:endParaRPr lang="en-US" sz="800" dirty="0">
              <a:solidFill>
                <a:srgbClr val="7C7C7C"/>
              </a:solidFill>
              <a:latin typeface="Calibri Light"/>
              <a:cs typeface="Calibri Ligh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" y="4789424"/>
            <a:ext cx="382341" cy="22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43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93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3562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249" y="3907747"/>
            <a:ext cx="1170432" cy="1249680"/>
          </a:xfrm>
          <a:prstGeom prst="rect">
            <a:avLst/>
          </a:prstGeom>
        </p:spPr>
      </p:pic>
      <p:sp>
        <p:nvSpPr>
          <p:cNvPr id="1026" name="Rectangle 84"/>
          <p:cNvSpPr>
            <a:spLocks noGrp="1" noChangeArrowheads="1"/>
          </p:cNvSpPr>
          <p:nvPr>
            <p:ph type="body" idx="1"/>
          </p:nvPr>
        </p:nvSpPr>
        <p:spPr bwMode="gray">
          <a:xfrm>
            <a:off x="258189" y="731070"/>
            <a:ext cx="8615227" cy="3934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29" name="Rectangle 83"/>
          <p:cNvSpPr>
            <a:spLocks noGrp="1" noChangeArrowheads="1"/>
          </p:cNvSpPr>
          <p:nvPr>
            <p:ph type="title"/>
          </p:nvPr>
        </p:nvSpPr>
        <p:spPr bwMode="gray">
          <a:xfrm>
            <a:off x="269878" y="240427"/>
            <a:ext cx="8594260" cy="3847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086252" y="4849624"/>
            <a:ext cx="29590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7C7C7C"/>
                </a:solidFill>
                <a:latin typeface="Calibri Light"/>
                <a:cs typeface="Calibri Light"/>
              </a:rPr>
              <a:t>©Larsen &amp; Toubro Infotech Ltd. Privileged and Confidential</a:t>
            </a:r>
            <a:endParaRPr lang="en-US" sz="800" dirty="0">
              <a:solidFill>
                <a:srgbClr val="7C7C7C"/>
              </a:solidFill>
              <a:latin typeface="Calibri Light"/>
              <a:cs typeface="Calibri Light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8483655" y="4824116"/>
            <a:ext cx="39626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C5957C0-C9FD-924F-A662-3B71DAE40C56}" type="slidenum">
              <a:rPr kumimoji="0" lang="uk-UA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uk-UA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028" name="Picture 4" descr="C:\Users\10630824\Desktop\Microot template\corners (2)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8304" y="-37324"/>
            <a:ext cx="688705" cy="69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4" y="4789424"/>
            <a:ext cx="382341" cy="2294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80" r:id="rId4"/>
    <p:sldLayoutId id="2147483665" r:id="rId5"/>
    <p:sldLayoutId id="214748368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0" i="0" baseline="0">
          <a:solidFill>
            <a:srgbClr val="2C2D8B"/>
          </a:solidFill>
          <a:latin typeface="Calibri Light"/>
          <a:ea typeface="+mj-ea"/>
          <a:cs typeface="Calibri Light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STKaiti" pitchFamily="2" charset="-122"/>
          <a:cs typeface="Genev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STKaiti" pitchFamily="2" charset="-122"/>
          <a:cs typeface="Genev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STKaiti" pitchFamily="2" charset="-122"/>
          <a:cs typeface="Genev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STKaiti" pitchFamily="2" charset="-122"/>
          <a:cs typeface="Geneva" pitchFamily="34" charset="0"/>
        </a:defRPr>
      </a:lvl5pPr>
      <a:lvl6pPr marL="389626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ヒラギノ角ゴ Pro W3" pitchFamily="124" charset="-128"/>
          <a:cs typeface="Geneva" pitchFamily="34" charset="0"/>
        </a:defRPr>
      </a:lvl6pPr>
      <a:lvl7pPr marL="779252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ヒラギノ角ゴ Pro W3" pitchFamily="124" charset="-128"/>
          <a:cs typeface="Geneva" pitchFamily="34" charset="0"/>
        </a:defRPr>
      </a:lvl7pPr>
      <a:lvl8pPr marL="1168878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ヒラギノ角ゴ Pro W3" pitchFamily="124" charset="-128"/>
          <a:cs typeface="Geneva" pitchFamily="34" charset="0"/>
        </a:defRPr>
      </a:lvl8pPr>
      <a:lvl9pPr marL="1558503"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accent1"/>
          </a:solidFill>
          <a:latin typeface="Arial" pitchFamily="34" charset="0"/>
          <a:ea typeface="ヒラギノ角ゴ Pro W3" pitchFamily="124" charset="-128"/>
          <a:cs typeface="Geneva" pitchFamily="34" charset="0"/>
        </a:defRPr>
      </a:lvl9pPr>
    </p:titleStyle>
    <p:bodyStyle>
      <a:lvl1pPr marL="146110" indent="-146110" algn="l" defTabSz="1566621" rtl="0" eaLnBrk="0" fontAlgn="base" hangingPunct="0">
        <a:spcBef>
          <a:spcPct val="75000"/>
        </a:spcBef>
        <a:spcAft>
          <a:spcPct val="0"/>
        </a:spcAft>
        <a:buClrTx/>
        <a:buFont typeface="Wingdings" charset="2"/>
        <a:buChar char="§"/>
        <a:defRPr sz="1600" b="0" i="0">
          <a:solidFill>
            <a:srgbClr val="000000"/>
          </a:solidFill>
          <a:latin typeface="Calibri Light"/>
          <a:ea typeface="+mn-ea"/>
          <a:cs typeface="Calibri Light"/>
        </a:defRPr>
      </a:lvl1pPr>
      <a:lvl2pPr marL="293573" indent="-146110" algn="l" defTabSz="1566621" rtl="0" eaLnBrk="0" fontAlgn="base" hangingPunct="0">
        <a:spcBef>
          <a:spcPct val="25000"/>
        </a:spcBef>
        <a:spcAft>
          <a:spcPct val="0"/>
        </a:spcAft>
        <a:buClrTx/>
        <a:buSzPct val="80000"/>
        <a:buFont typeface="Wingdings" charset="2"/>
        <a:buChar char="§"/>
        <a:defRPr sz="1600" b="0" i="0">
          <a:solidFill>
            <a:srgbClr val="000000"/>
          </a:solidFill>
          <a:latin typeface="Calibri Light"/>
          <a:ea typeface="+mn-ea"/>
          <a:cs typeface="Calibri Light"/>
        </a:defRPr>
      </a:lvl2pPr>
      <a:lvl3pPr marL="441035" indent="-146110" algn="l" defTabSz="1566621" rtl="0" eaLnBrk="0" fontAlgn="base" hangingPunct="0">
        <a:spcBef>
          <a:spcPct val="25000"/>
        </a:spcBef>
        <a:spcAft>
          <a:spcPct val="0"/>
        </a:spcAft>
        <a:buClrTx/>
        <a:buSzPct val="70000"/>
        <a:buFont typeface="Wingdings" charset="2"/>
        <a:buChar char="§"/>
        <a:defRPr sz="1600" b="0" i="0">
          <a:solidFill>
            <a:srgbClr val="000000"/>
          </a:solidFill>
          <a:latin typeface="Calibri Light"/>
          <a:ea typeface="+mn-ea"/>
          <a:cs typeface="Calibri Light"/>
        </a:defRPr>
      </a:lvl3pPr>
      <a:lvl4pPr marL="584439" indent="-142052" algn="l" defTabSz="1566621" rtl="0" eaLnBrk="0" fontAlgn="base" hangingPunct="0">
        <a:spcBef>
          <a:spcPct val="25000"/>
        </a:spcBef>
        <a:spcAft>
          <a:spcPct val="0"/>
        </a:spcAft>
        <a:buClrTx/>
        <a:buFont typeface="Arial"/>
        <a:buChar char="•"/>
        <a:defRPr sz="1600" b="0" i="0">
          <a:solidFill>
            <a:srgbClr val="000000"/>
          </a:solidFill>
          <a:latin typeface="Calibri Light"/>
          <a:ea typeface="+mn-ea"/>
          <a:cs typeface="Calibri Light"/>
        </a:defRPr>
      </a:lvl4pPr>
      <a:lvl5pPr marL="726490" indent="-140698" algn="l" defTabSz="1566621" rtl="0" eaLnBrk="0" fontAlgn="base" hangingPunct="0">
        <a:spcBef>
          <a:spcPct val="25000"/>
        </a:spcBef>
        <a:spcAft>
          <a:spcPct val="0"/>
        </a:spcAft>
        <a:buClrTx/>
        <a:buFont typeface="Arial"/>
        <a:buChar char="•"/>
        <a:defRPr sz="1600" b="0" i="0">
          <a:solidFill>
            <a:srgbClr val="000000"/>
          </a:solidFill>
          <a:latin typeface="Calibri Light"/>
          <a:ea typeface="+mn-ea"/>
          <a:cs typeface="Calibri Light"/>
        </a:defRPr>
      </a:lvl5pPr>
      <a:lvl6pPr marL="1116116" indent="-140698" algn="l" defTabSz="1566621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200">
          <a:solidFill>
            <a:srgbClr val="53565A"/>
          </a:solidFill>
          <a:latin typeface="+mn-lt"/>
          <a:ea typeface="+mn-ea"/>
          <a:cs typeface="+mn-cs"/>
        </a:defRPr>
      </a:lvl6pPr>
      <a:lvl7pPr marL="1505742" indent="-140698" algn="l" defTabSz="1566621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200">
          <a:solidFill>
            <a:srgbClr val="53565A"/>
          </a:solidFill>
          <a:latin typeface="+mn-lt"/>
          <a:ea typeface="+mn-ea"/>
          <a:cs typeface="+mn-cs"/>
        </a:defRPr>
      </a:lvl7pPr>
      <a:lvl8pPr marL="1895368" indent="-140698" algn="l" defTabSz="1566621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200">
          <a:solidFill>
            <a:srgbClr val="53565A"/>
          </a:solidFill>
          <a:latin typeface="+mn-lt"/>
          <a:ea typeface="+mn-ea"/>
          <a:cs typeface="+mn-cs"/>
        </a:defRPr>
      </a:lvl8pPr>
      <a:lvl9pPr marL="2284994" indent="-140698" algn="l" defTabSz="1566621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Font typeface="Symbol" pitchFamily="18" charset="2"/>
        <a:buChar char="·"/>
        <a:defRPr sz="1200">
          <a:solidFill>
            <a:srgbClr val="53565A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5209" y="2035056"/>
            <a:ext cx="1693582" cy="95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43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11" Type="http://schemas.openxmlformats.org/officeDocument/2006/relationships/image" Target="../media/image20.jpeg"/><Relationship Id="rId5" Type="http://schemas.openxmlformats.org/officeDocument/2006/relationships/image" Target="../media/image14.png"/><Relationship Id="rId10" Type="http://schemas.openxmlformats.org/officeDocument/2006/relationships/image" Target="../media/image19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84214" y="1759597"/>
            <a:ext cx="5561624" cy="415498"/>
          </a:xfrm>
        </p:spPr>
        <p:txBody>
          <a:bodyPr/>
          <a:lstStyle/>
          <a:p>
            <a:r>
              <a:rPr lang="en-US" dirty="0" smtClean="0">
                <a:cs typeface="Arial" charset="0"/>
              </a:rPr>
              <a:t>Discovering the Champions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2018-2019 Batch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530841" y="1342283"/>
            <a:ext cx="1482197" cy="1050300"/>
          </a:xfrm>
          <a:prstGeom prst="rect">
            <a:avLst/>
          </a:prstGeom>
          <a:solidFill>
            <a:srgbClr val="282B73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700" dirty="0">
                <a:latin typeface="+mj-lt"/>
              </a:rPr>
              <a:t>58</a:t>
            </a:r>
            <a:endParaRPr lang="en-US" sz="900" dirty="0">
              <a:latin typeface="+mj-lt"/>
            </a:endParaRPr>
          </a:p>
          <a:p>
            <a:pPr algn="ctr"/>
            <a:r>
              <a:rPr lang="en-US" sz="900" dirty="0">
                <a:latin typeface="+mj-lt"/>
              </a:rPr>
              <a:t>Fortune 500 clients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860828" y="1100543"/>
            <a:ext cx="1424076" cy="1292040"/>
          </a:xfrm>
          <a:prstGeom prst="rect">
            <a:avLst/>
          </a:prstGeom>
          <a:gradFill flip="none" rotWithShape="1">
            <a:gsLst>
              <a:gs pos="100000">
                <a:schemeClr val="accent2">
                  <a:shade val="67500"/>
                  <a:satMod val="115000"/>
                </a:schemeClr>
              </a:gs>
              <a:gs pos="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3300" dirty="0">
                <a:latin typeface="+mj-lt"/>
              </a:rPr>
              <a:t>$</a:t>
            </a:r>
            <a:r>
              <a:rPr lang="en-US" sz="5400" dirty="0">
                <a:latin typeface="+mj-lt"/>
              </a:rPr>
              <a:t>1</a:t>
            </a:r>
            <a:r>
              <a:rPr lang="en-US" sz="3300" dirty="0">
                <a:latin typeface="+mj-lt"/>
              </a:rPr>
              <a:t>Bn</a:t>
            </a:r>
          </a:p>
          <a:p>
            <a:pPr algn="ctr"/>
            <a:r>
              <a:rPr lang="en-US" sz="900" dirty="0">
                <a:latin typeface="+mj-lt"/>
              </a:rPr>
              <a:t>Last 12 Months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7935" y="1342283"/>
            <a:ext cx="1482197" cy="1050300"/>
          </a:xfrm>
          <a:prstGeom prst="rect">
            <a:avLst/>
          </a:prstGeom>
          <a:gradFill flip="none" rotWithShape="1">
            <a:gsLst>
              <a:gs pos="100000">
                <a:srgbClr val="00B4E0">
                  <a:shade val="67500"/>
                  <a:satMod val="115000"/>
                </a:srgbClr>
              </a:gs>
              <a:gs pos="0">
                <a:srgbClr val="00B4E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ea typeface="STKaiti"/>
                <a:cs typeface="Calibri" panose="020F0502020204030204" pitchFamily="34" charset="0"/>
              </a:rPr>
              <a:t>23,000+</a:t>
            </a:r>
          </a:p>
          <a:p>
            <a:pPr algn="ctr"/>
            <a:r>
              <a:rPr lang="en-US" sz="900" dirty="0"/>
              <a:t>Employees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658879" y="2645726"/>
            <a:ext cx="1826243" cy="1164174"/>
          </a:xfrm>
          <a:prstGeom prst="rect">
            <a:avLst/>
          </a:prstGeom>
          <a:gradFill flip="none" rotWithShape="1">
            <a:gsLst>
              <a:gs pos="100000">
                <a:srgbClr val="0065A3">
                  <a:shade val="67500"/>
                  <a:satMod val="115000"/>
                </a:srgbClr>
              </a:gs>
              <a:gs pos="0">
                <a:srgbClr val="0065A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2700" dirty="0">
                <a:latin typeface="+mj-lt"/>
              </a:rPr>
              <a:t>6</a:t>
            </a:r>
            <a:r>
              <a:rPr lang="fr-FR" sz="2700" baseline="30000" dirty="0">
                <a:latin typeface="+mj-lt"/>
              </a:rPr>
              <a:t>th</a:t>
            </a:r>
          </a:p>
          <a:p>
            <a:pPr algn="ctr"/>
            <a:r>
              <a:rPr lang="fr-FR" sz="1050" dirty="0" err="1">
                <a:latin typeface="+mj-lt"/>
              </a:rPr>
              <a:t>Largest</a:t>
            </a:r>
            <a:r>
              <a:rPr lang="fr-FR" sz="1050" dirty="0">
                <a:latin typeface="+mj-lt"/>
              </a:rPr>
              <a:t> </a:t>
            </a:r>
            <a:r>
              <a:rPr lang="fr-FR" sz="1050" dirty="0" err="1">
                <a:latin typeface="+mj-lt"/>
              </a:rPr>
              <a:t>Indian</a:t>
            </a:r>
            <a:r>
              <a:rPr lang="fr-FR" sz="1050" dirty="0">
                <a:latin typeface="+mj-lt"/>
              </a:rPr>
              <a:t> IT services </a:t>
            </a:r>
            <a:r>
              <a:rPr lang="fr-FR" sz="1050" dirty="0" err="1">
                <a:latin typeface="+mj-lt"/>
              </a:rPr>
              <a:t>company</a:t>
            </a:r>
            <a:endParaRPr lang="fr-FR" sz="1050" dirty="0"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22121" y="2641977"/>
            <a:ext cx="1715778" cy="1167924"/>
          </a:xfrm>
          <a:prstGeom prst="rect">
            <a:avLst/>
          </a:prstGeom>
          <a:solidFill>
            <a:srgbClr val="282B73"/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700" dirty="0">
                <a:latin typeface="+mj-lt"/>
              </a:rPr>
              <a:t>289</a:t>
            </a:r>
          </a:p>
          <a:p>
            <a:pPr algn="ctr"/>
            <a:r>
              <a:rPr lang="en-US" dirty="0">
                <a:latin typeface="+mj-lt"/>
              </a:rPr>
              <a:t>Active clients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21341" y="2641976"/>
            <a:ext cx="1715779" cy="1142816"/>
          </a:xfrm>
          <a:prstGeom prst="rect">
            <a:avLst/>
          </a:prstGeom>
          <a:gradFill flip="none" rotWithShape="1">
            <a:gsLst>
              <a:gs pos="100000">
                <a:srgbClr val="00B4E0">
                  <a:shade val="67500"/>
                  <a:satMod val="115000"/>
                </a:srgbClr>
              </a:gs>
              <a:gs pos="0">
                <a:srgbClr val="00B4E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203200" dist="38100" dir="5760000" algn="tl" rotWithShape="0">
              <a:prstClr val="black">
                <a:alpha val="5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+mj-lt"/>
                <a:ea typeface="STKaiti"/>
                <a:cs typeface="Calibri" panose="020F0502020204030204" pitchFamily="34" charset="0"/>
              </a:rPr>
              <a:t>23</a:t>
            </a:r>
          </a:p>
          <a:p>
            <a:pPr marL="0" lvl="1" defTabSz="1566582" eaLnBrk="0" hangingPunct="0">
              <a:lnSpc>
                <a:spcPct val="90000"/>
              </a:lnSpc>
              <a:spcBef>
                <a:spcPct val="25000"/>
              </a:spcBef>
              <a:buClr>
                <a:srgbClr val="000000"/>
              </a:buClr>
              <a:buSzPct val="100000"/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Delivery centers</a:t>
            </a:r>
          </a:p>
          <a:p>
            <a:pPr marL="0" lvl="1" defTabSz="1566582" eaLnBrk="0" hangingPunct="0">
              <a:lnSpc>
                <a:spcPct val="90000"/>
              </a:lnSpc>
              <a:spcBef>
                <a:spcPct val="25000"/>
              </a:spcBef>
              <a:buClr>
                <a:srgbClr val="000000"/>
              </a:buClr>
              <a:buSzPct val="100000"/>
              <a:defRPr/>
            </a:pPr>
            <a:r>
              <a:rPr lang="en-US" sz="9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globally</a:t>
            </a:r>
            <a:endParaRPr lang="en-US" sz="900" b="1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 LTI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69" y="4725034"/>
            <a:ext cx="430290" cy="25387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437120" y="4273708"/>
            <a:ext cx="11914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rPr>
              <a:t>As of Dec 2017</a:t>
            </a:r>
          </a:p>
        </p:txBody>
      </p:sp>
      <p:pic>
        <p:nvPicPr>
          <p:cNvPr id="16" name="Picture 3" descr="C:\Users\10630824\Desktop\Microot template\corners (3)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9043" y="3908470"/>
            <a:ext cx="1427693" cy="164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087198" y="4848712"/>
            <a:ext cx="295396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schemeClr val="bg1">
                    <a:lumMod val="85000"/>
                  </a:schemeClr>
                </a:solidFill>
                <a:latin typeface="Calibri Light"/>
                <a:cs typeface="Calibri Light"/>
              </a:rPr>
              <a:t>©Larsen &amp; Toubro Infotech Ltd. Privileged and 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414759" y="4863125"/>
            <a:ext cx="366799" cy="273844"/>
          </a:xfrm>
          <a:prstGeom prst="rect">
            <a:avLst/>
          </a:prstGeom>
        </p:spPr>
        <p:txBody>
          <a:bodyPr/>
          <a:lstStyle/>
          <a:p>
            <a:fld id="{82918CFF-1E49-6B47-9F78-BAEF483BA9AC}" type="slidenum">
              <a:rPr lang="en-US" smtClean="0"/>
              <a:t>2</a:t>
            </a:fld>
            <a:endParaRPr lang="en-US" dirty="0"/>
          </a:p>
        </p:txBody>
      </p:sp>
      <p:pic>
        <p:nvPicPr>
          <p:cNvPr id="20" name="Picture 4" descr="C:\Users\10630824\Desktop\Microot template\corners (2)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4964" y="-30831"/>
            <a:ext cx="687509" cy="698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5882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55565" y="240445"/>
            <a:ext cx="6534364" cy="328658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l"/>
            <a:r>
              <a:rPr lang="en-US" sz="2500" b="0" dirty="0">
                <a:solidFill>
                  <a:schemeClr val="bg1">
                    <a:lumMod val="10000"/>
                  </a:schemeClr>
                </a:solidFill>
                <a:latin typeface="Calibri Light" panose="020F0302020204030204" pitchFamily="34" charset="0"/>
              </a:rPr>
              <a:t>Global Footprint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0" y="4031048"/>
            <a:ext cx="9144000" cy="697490"/>
          </a:xfrm>
          <a:prstGeom prst="rect">
            <a:avLst/>
          </a:prstGeom>
          <a:solidFill>
            <a:srgbClr val="00008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1001">
            <a:schemeClr val="dk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IN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12" name="Picture 3" descr="Edison-Off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5728" y="4064963"/>
            <a:ext cx="1016577" cy="5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3137274" y="4532554"/>
            <a:ext cx="103224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de-DE" sz="1000" b="1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Edison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2077243" y="4532554"/>
            <a:ext cx="91849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de-DE" sz="1000" b="1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Hartford</a:t>
            </a:r>
          </a:p>
        </p:txBody>
      </p:sp>
      <p:pic>
        <p:nvPicPr>
          <p:cNvPr id="15" name="Picture 21" descr="C:\Documents and Settings\Free User\Local Settings\Temp\wza5f5\750-Office-Pic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088" y="4064963"/>
            <a:ext cx="1018639" cy="5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0"/>
          <p:cNvSpPr txBox="1">
            <a:spLocks noChangeArrowheads="1"/>
          </p:cNvSpPr>
          <p:nvPr/>
        </p:nvSpPr>
        <p:spPr bwMode="auto">
          <a:xfrm>
            <a:off x="5225955" y="4532554"/>
            <a:ext cx="9834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kern="0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Mumbai</a:t>
            </a:r>
          </a:p>
        </p:txBody>
      </p:sp>
      <p:pic>
        <p:nvPicPr>
          <p:cNvPr id="17" name="Picture 48" descr="Bang4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4734" y="4064963"/>
            <a:ext cx="902211" cy="5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4" descr="Centres"/>
          <p:cNvPicPr>
            <a:picLocks noChangeAspect="1" noChangeArrowheads="1"/>
          </p:cNvPicPr>
          <p:nvPr/>
        </p:nvPicPr>
        <p:blipFill rotWithShape="1">
          <a:blip r:embed="rId6" cstate="print"/>
          <a:srcRect l="4268" t="6208" r="5116" b="6331"/>
          <a:stretch/>
        </p:blipFill>
        <p:spPr bwMode="auto">
          <a:xfrm>
            <a:off x="5219082" y="4064963"/>
            <a:ext cx="968535" cy="50063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6265825" y="4532554"/>
            <a:ext cx="8650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kern="0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Pune</a:t>
            </a:r>
          </a:p>
        </p:txBody>
      </p:sp>
      <p:pic>
        <p:nvPicPr>
          <p:cNvPr id="20" name="Picture 1"/>
          <p:cNvPicPr>
            <a:picLocks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53618" y="4064963"/>
            <a:ext cx="863977" cy="5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4" descr="Centres"/>
          <p:cNvPicPr>
            <a:picLocks noChangeAspect="1" noChangeArrowheads="1"/>
          </p:cNvPicPr>
          <p:nvPr/>
        </p:nvPicPr>
        <p:blipFill rotWithShape="1">
          <a:blip r:embed="rId8" cstate="print"/>
          <a:srcRect l="6718" t="2606" r="4024" b="18570"/>
          <a:stretch/>
        </p:blipFill>
        <p:spPr bwMode="auto">
          <a:xfrm>
            <a:off x="7183596" y="4064963"/>
            <a:ext cx="925134" cy="50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10"/>
          <p:cNvSpPr txBox="1">
            <a:spLocks noChangeArrowheads="1"/>
          </p:cNvSpPr>
          <p:nvPr/>
        </p:nvSpPr>
        <p:spPr bwMode="auto">
          <a:xfrm>
            <a:off x="7188993" y="4532554"/>
            <a:ext cx="9155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kern="0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Chennai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3" y="4064963"/>
            <a:ext cx="898408" cy="500634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2833" y="4532554"/>
            <a:ext cx="8925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San Jose</a:t>
            </a:r>
            <a:endParaRPr lang="en-US" sz="1000" b="1" kern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29771" y="4532554"/>
            <a:ext cx="9406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Toronto</a:t>
            </a:r>
            <a:endParaRPr lang="en-US" sz="1000" b="1" kern="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047242" y="4064963"/>
            <a:ext cx="937845" cy="500634"/>
          </a:xfrm>
          <a:prstGeom prst="rect">
            <a:avLst/>
          </a:prstGeom>
        </p:spPr>
      </p:pic>
      <p:pic>
        <p:nvPicPr>
          <p:cNvPr id="27" name="Picture 2" descr="C:\Users\295543\Desktop\L&amp;T INfotech Offices\Middle East offices\20131120_113031.jpg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4" t="16927" r="9013" b="24684"/>
          <a:stretch/>
        </p:blipFill>
        <p:spPr bwMode="auto">
          <a:xfrm>
            <a:off x="4218306" y="4064963"/>
            <a:ext cx="934775" cy="50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10"/>
          <p:cNvSpPr txBox="1">
            <a:spLocks noChangeArrowheads="1"/>
          </p:cNvSpPr>
          <p:nvPr/>
        </p:nvSpPr>
        <p:spPr bwMode="auto">
          <a:xfrm>
            <a:off x="4200038" y="4542737"/>
            <a:ext cx="98346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de-DE" sz="1000" b="1" kern="0" dirty="0" smtClean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Dubai</a:t>
            </a:r>
            <a:endParaRPr lang="de-DE" sz="1000" b="1" kern="0" dirty="0">
              <a:solidFill>
                <a:schemeClr val="bg1"/>
              </a:solidFill>
              <a:latin typeface="Calibri Light" panose="020F0302020204030204" pitchFamily="34" charset="0"/>
              <a:cs typeface="Arial" charset="0"/>
            </a:endParaRPr>
          </a:p>
        </p:txBody>
      </p:sp>
      <p:grpSp>
        <p:nvGrpSpPr>
          <p:cNvPr id="29" name="Group 5"/>
          <p:cNvGrpSpPr>
            <a:grpSpLocks/>
          </p:cNvGrpSpPr>
          <p:nvPr/>
        </p:nvGrpSpPr>
        <p:grpSpPr bwMode="auto">
          <a:xfrm>
            <a:off x="713425" y="854606"/>
            <a:ext cx="2338879" cy="1656395"/>
            <a:chOff x="184" y="823"/>
            <a:chExt cx="1589" cy="1535"/>
          </a:xfrm>
          <a:solidFill>
            <a:srgbClr val="001DFF"/>
          </a:solidFill>
        </p:grpSpPr>
        <p:sp>
          <p:nvSpPr>
            <p:cNvPr id="156" name="Freeform 6"/>
            <p:cNvSpPr>
              <a:spLocks/>
            </p:cNvSpPr>
            <p:nvPr/>
          </p:nvSpPr>
          <p:spPr bwMode="auto">
            <a:xfrm>
              <a:off x="184" y="968"/>
              <a:ext cx="1589" cy="1390"/>
            </a:xfrm>
            <a:custGeom>
              <a:avLst/>
              <a:gdLst>
                <a:gd name="T0" fmla="*/ 1006 w 1589"/>
                <a:gd name="T1" fmla="*/ 87 h 1390"/>
                <a:gd name="T2" fmla="*/ 879 w 1589"/>
                <a:gd name="T3" fmla="*/ 104 h 1390"/>
                <a:gd name="T4" fmla="*/ 778 w 1589"/>
                <a:gd name="T5" fmla="*/ 102 h 1390"/>
                <a:gd name="T6" fmla="*/ 338 w 1589"/>
                <a:gd name="T7" fmla="*/ 60 h 1390"/>
                <a:gd name="T8" fmla="*/ 232 w 1589"/>
                <a:gd name="T9" fmla="*/ 81 h 1390"/>
                <a:gd name="T10" fmla="*/ 106 w 1589"/>
                <a:gd name="T11" fmla="*/ 154 h 1390"/>
                <a:gd name="T12" fmla="*/ 160 w 1589"/>
                <a:gd name="T13" fmla="*/ 168 h 1390"/>
                <a:gd name="T14" fmla="*/ 118 w 1589"/>
                <a:gd name="T15" fmla="*/ 272 h 1390"/>
                <a:gd name="T16" fmla="*/ 154 w 1589"/>
                <a:gd name="T17" fmla="*/ 280 h 1390"/>
                <a:gd name="T18" fmla="*/ 156 w 1589"/>
                <a:gd name="T19" fmla="*/ 316 h 1390"/>
                <a:gd name="T20" fmla="*/ 203 w 1589"/>
                <a:gd name="T21" fmla="*/ 287 h 1390"/>
                <a:gd name="T22" fmla="*/ 319 w 1589"/>
                <a:gd name="T23" fmla="*/ 249 h 1390"/>
                <a:gd name="T24" fmla="*/ 467 w 1589"/>
                <a:gd name="T25" fmla="*/ 311 h 1390"/>
                <a:gd name="T26" fmla="*/ 562 w 1589"/>
                <a:gd name="T27" fmla="*/ 500 h 1390"/>
                <a:gd name="T28" fmla="*/ 629 w 1589"/>
                <a:gd name="T29" fmla="*/ 921 h 1390"/>
                <a:gd name="T30" fmla="*/ 641 w 1589"/>
                <a:gd name="T31" fmla="*/ 961 h 1390"/>
                <a:gd name="T32" fmla="*/ 639 w 1589"/>
                <a:gd name="T33" fmla="*/ 857 h 1390"/>
                <a:gd name="T34" fmla="*/ 828 w 1589"/>
                <a:gd name="T35" fmla="*/ 1170 h 1390"/>
                <a:gd name="T36" fmla="*/ 993 w 1589"/>
                <a:gd name="T37" fmla="*/ 1204 h 1390"/>
                <a:gd name="T38" fmla="*/ 1323 w 1589"/>
                <a:gd name="T39" fmla="*/ 1371 h 1390"/>
                <a:gd name="T40" fmla="*/ 1346 w 1589"/>
                <a:gd name="T41" fmla="*/ 1351 h 1390"/>
                <a:gd name="T42" fmla="*/ 1238 w 1589"/>
                <a:gd name="T43" fmla="*/ 1324 h 1390"/>
                <a:gd name="T44" fmla="*/ 1242 w 1589"/>
                <a:gd name="T45" fmla="*/ 1239 h 1390"/>
                <a:gd name="T46" fmla="*/ 1118 w 1589"/>
                <a:gd name="T47" fmla="*/ 1195 h 1390"/>
                <a:gd name="T48" fmla="*/ 1141 w 1589"/>
                <a:gd name="T49" fmla="*/ 1120 h 1390"/>
                <a:gd name="T50" fmla="*/ 1016 w 1589"/>
                <a:gd name="T51" fmla="*/ 1158 h 1390"/>
                <a:gd name="T52" fmla="*/ 929 w 1589"/>
                <a:gd name="T53" fmla="*/ 1056 h 1390"/>
                <a:gd name="T54" fmla="*/ 1116 w 1589"/>
                <a:gd name="T55" fmla="*/ 861 h 1390"/>
                <a:gd name="T56" fmla="*/ 1261 w 1589"/>
                <a:gd name="T57" fmla="*/ 1011 h 1390"/>
                <a:gd name="T58" fmla="*/ 1365 w 1589"/>
                <a:gd name="T59" fmla="*/ 629 h 1390"/>
                <a:gd name="T60" fmla="*/ 1402 w 1589"/>
                <a:gd name="T61" fmla="*/ 558 h 1390"/>
                <a:gd name="T62" fmla="*/ 1479 w 1589"/>
                <a:gd name="T63" fmla="*/ 560 h 1390"/>
                <a:gd name="T64" fmla="*/ 1421 w 1589"/>
                <a:gd name="T65" fmla="*/ 508 h 1390"/>
                <a:gd name="T66" fmla="*/ 1452 w 1589"/>
                <a:gd name="T67" fmla="*/ 484 h 1390"/>
                <a:gd name="T68" fmla="*/ 1562 w 1589"/>
                <a:gd name="T69" fmla="*/ 442 h 1390"/>
                <a:gd name="T70" fmla="*/ 1514 w 1589"/>
                <a:gd name="T71" fmla="*/ 405 h 1390"/>
                <a:gd name="T72" fmla="*/ 1272 w 1589"/>
                <a:gd name="T73" fmla="*/ 270 h 1390"/>
                <a:gd name="T74" fmla="*/ 1153 w 1589"/>
                <a:gd name="T75" fmla="*/ 239 h 1390"/>
                <a:gd name="T76" fmla="*/ 1160 w 1589"/>
                <a:gd name="T77" fmla="*/ 311 h 1390"/>
                <a:gd name="T78" fmla="*/ 1122 w 1589"/>
                <a:gd name="T79" fmla="*/ 340 h 1390"/>
                <a:gd name="T80" fmla="*/ 960 w 1589"/>
                <a:gd name="T81" fmla="*/ 226 h 1390"/>
                <a:gd name="T82" fmla="*/ 1093 w 1589"/>
                <a:gd name="T83" fmla="*/ 96 h 1390"/>
                <a:gd name="T84" fmla="*/ 1139 w 1589"/>
                <a:gd name="T85" fmla="*/ 64 h 1390"/>
                <a:gd name="T86" fmla="*/ 1062 w 1589"/>
                <a:gd name="T87" fmla="*/ 48 h 1390"/>
                <a:gd name="T88" fmla="*/ 977 w 1589"/>
                <a:gd name="T89" fmla="*/ 4 h 1390"/>
                <a:gd name="T90" fmla="*/ 965 w 1589"/>
                <a:gd name="T91" fmla="*/ 19 h 139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89"/>
                <a:gd name="T139" fmla="*/ 0 h 1390"/>
                <a:gd name="T140" fmla="*/ 1589 w 1589"/>
                <a:gd name="T141" fmla="*/ 1390 h 139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89" h="1390">
                  <a:moveTo>
                    <a:pt x="965" y="19"/>
                  </a:moveTo>
                  <a:lnTo>
                    <a:pt x="1006" y="87"/>
                  </a:lnTo>
                  <a:lnTo>
                    <a:pt x="956" y="69"/>
                  </a:lnTo>
                  <a:lnTo>
                    <a:pt x="879" y="104"/>
                  </a:lnTo>
                  <a:lnTo>
                    <a:pt x="826" y="83"/>
                  </a:lnTo>
                  <a:lnTo>
                    <a:pt x="778" y="102"/>
                  </a:lnTo>
                  <a:lnTo>
                    <a:pt x="726" y="60"/>
                  </a:lnTo>
                  <a:lnTo>
                    <a:pt x="338" y="60"/>
                  </a:lnTo>
                  <a:lnTo>
                    <a:pt x="340" y="58"/>
                  </a:lnTo>
                  <a:lnTo>
                    <a:pt x="232" y="81"/>
                  </a:lnTo>
                  <a:lnTo>
                    <a:pt x="210" y="135"/>
                  </a:lnTo>
                  <a:lnTo>
                    <a:pt x="106" y="154"/>
                  </a:lnTo>
                  <a:lnTo>
                    <a:pt x="98" y="181"/>
                  </a:lnTo>
                  <a:lnTo>
                    <a:pt x="160" y="168"/>
                  </a:lnTo>
                  <a:lnTo>
                    <a:pt x="108" y="228"/>
                  </a:lnTo>
                  <a:lnTo>
                    <a:pt x="118" y="272"/>
                  </a:lnTo>
                  <a:lnTo>
                    <a:pt x="131" y="282"/>
                  </a:lnTo>
                  <a:lnTo>
                    <a:pt x="154" y="280"/>
                  </a:lnTo>
                  <a:lnTo>
                    <a:pt x="0" y="367"/>
                  </a:lnTo>
                  <a:lnTo>
                    <a:pt x="156" y="316"/>
                  </a:lnTo>
                  <a:lnTo>
                    <a:pt x="172" y="297"/>
                  </a:lnTo>
                  <a:lnTo>
                    <a:pt x="203" y="287"/>
                  </a:lnTo>
                  <a:lnTo>
                    <a:pt x="178" y="334"/>
                  </a:lnTo>
                  <a:lnTo>
                    <a:pt x="319" y="249"/>
                  </a:lnTo>
                  <a:lnTo>
                    <a:pt x="405" y="258"/>
                  </a:lnTo>
                  <a:lnTo>
                    <a:pt x="467" y="311"/>
                  </a:lnTo>
                  <a:lnTo>
                    <a:pt x="504" y="442"/>
                  </a:lnTo>
                  <a:lnTo>
                    <a:pt x="562" y="500"/>
                  </a:lnTo>
                  <a:lnTo>
                    <a:pt x="539" y="486"/>
                  </a:lnTo>
                  <a:lnTo>
                    <a:pt x="629" y="921"/>
                  </a:lnTo>
                  <a:lnTo>
                    <a:pt x="633" y="921"/>
                  </a:lnTo>
                  <a:lnTo>
                    <a:pt x="641" y="961"/>
                  </a:lnTo>
                  <a:lnTo>
                    <a:pt x="709" y="1037"/>
                  </a:lnTo>
                  <a:lnTo>
                    <a:pt x="639" y="857"/>
                  </a:lnTo>
                  <a:lnTo>
                    <a:pt x="828" y="1176"/>
                  </a:lnTo>
                  <a:lnTo>
                    <a:pt x="828" y="1170"/>
                  </a:lnTo>
                  <a:lnTo>
                    <a:pt x="940" y="1218"/>
                  </a:lnTo>
                  <a:lnTo>
                    <a:pt x="993" y="1204"/>
                  </a:lnTo>
                  <a:lnTo>
                    <a:pt x="1271" y="1390"/>
                  </a:lnTo>
                  <a:lnTo>
                    <a:pt x="1323" y="1371"/>
                  </a:lnTo>
                  <a:lnTo>
                    <a:pt x="1342" y="1380"/>
                  </a:lnTo>
                  <a:lnTo>
                    <a:pt x="1346" y="1351"/>
                  </a:lnTo>
                  <a:lnTo>
                    <a:pt x="1274" y="1357"/>
                  </a:lnTo>
                  <a:lnTo>
                    <a:pt x="1238" y="1324"/>
                  </a:lnTo>
                  <a:lnTo>
                    <a:pt x="1226" y="1276"/>
                  </a:lnTo>
                  <a:lnTo>
                    <a:pt x="1242" y="1239"/>
                  </a:lnTo>
                  <a:lnTo>
                    <a:pt x="1216" y="1210"/>
                  </a:lnTo>
                  <a:lnTo>
                    <a:pt x="1118" y="1195"/>
                  </a:lnTo>
                  <a:lnTo>
                    <a:pt x="1128" y="1135"/>
                  </a:lnTo>
                  <a:lnTo>
                    <a:pt x="1141" y="1120"/>
                  </a:lnTo>
                  <a:lnTo>
                    <a:pt x="1132" y="1083"/>
                  </a:lnTo>
                  <a:lnTo>
                    <a:pt x="1016" y="1158"/>
                  </a:lnTo>
                  <a:lnTo>
                    <a:pt x="965" y="1129"/>
                  </a:lnTo>
                  <a:lnTo>
                    <a:pt x="929" y="1056"/>
                  </a:lnTo>
                  <a:lnTo>
                    <a:pt x="954" y="919"/>
                  </a:lnTo>
                  <a:lnTo>
                    <a:pt x="1116" y="861"/>
                  </a:lnTo>
                  <a:lnTo>
                    <a:pt x="1215" y="913"/>
                  </a:lnTo>
                  <a:lnTo>
                    <a:pt x="1261" y="1011"/>
                  </a:lnTo>
                  <a:lnTo>
                    <a:pt x="1332" y="633"/>
                  </a:lnTo>
                  <a:lnTo>
                    <a:pt x="1365" y="629"/>
                  </a:lnTo>
                  <a:lnTo>
                    <a:pt x="1357" y="569"/>
                  </a:lnTo>
                  <a:lnTo>
                    <a:pt x="1402" y="558"/>
                  </a:lnTo>
                  <a:lnTo>
                    <a:pt x="1433" y="579"/>
                  </a:lnTo>
                  <a:lnTo>
                    <a:pt x="1479" y="560"/>
                  </a:lnTo>
                  <a:lnTo>
                    <a:pt x="1487" y="511"/>
                  </a:lnTo>
                  <a:lnTo>
                    <a:pt x="1421" y="508"/>
                  </a:lnTo>
                  <a:lnTo>
                    <a:pt x="1419" y="502"/>
                  </a:lnTo>
                  <a:lnTo>
                    <a:pt x="1452" y="484"/>
                  </a:lnTo>
                  <a:lnTo>
                    <a:pt x="1589" y="527"/>
                  </a:lnTo>
                  <a:lnTo>
                    <a:pt x="1562" y="442"/>
                  </a:lnTo>
                  <a:lnTo>
                    <a:pt x="1514" y="428"/>
                  </a:lnTo>
                  <a:lnTo>
                    <a:pt x="1514" y="405"/>
                  </a:lnTo>
                  <a:lnTo>
                    <a:pt x="1317" y="239"/>
                  </a:lnTo>
                  <a:lnTo>
                    <a:pt x="1272" y="270"/>
                  </a:lnTo>
                  <a:lnTo>
                    <a:pt x="1159" y="172"/>
                  </a:lnTo>
                  <a:lnTo>
                    <a:pt x="1153" y="239"/>
                  </a:lnTo>
                  <a:lnTo>
                    <a:pt x="1180" y="287"/>
                  </a:lnTo>
                  <a:lnTo>
                    <a:pt x="1160" y="311"/>
                  </a:lnTo>
                  <a:lnTo>
                    <a:pt x="1160" y="411"/>
                  </a:lnTo>
                  <a:lnTo>
                    <a:pt x="1122" y="340"/>
                  </a:lnTo>
                  <a:lnTo>
                    <a:pt x="975" y="260"/>
                  </a:lnTo>
                  <a:lnTo>
                    <a:pt x="960" y="226"/>
                  </a:lnTo>
                  <a:lnTo>
                    <a:pt x="1039" y="102"/>
                  </a:lnTo>
                  <a:lnTo>
                    <a:pt x="1093" y="96"/>
                  </a:lnTo>
                  <a:lnTo>
                    <a:pt x="1118" y="108"/>
                  </a:lnTo>
                  <a:lnTo>
                    <a:pt x="1139" y="64"/>
                  </a:lnTo>
                  <a:lnTo>
                    <a:pt x="1093" y="44"/>
                  </a:lnTo>
                  <a:lnTo>
                    <a:pt x="1062" y="48"/>
                  </a:lnTo>
                  <a:lnTo>
                    <a:pt x="1029" y="0"/>
                  </a:lnTo>
                  <a:lnTo>
                    <a:pt x="977" y="4"/>
                  </a:lnTo>
                  <a:lnTo>
                    <a:pt x="965" y="1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7" name="Freeform 7"/>
            <p:cNvSpPr>
              <a:spLocks/>
            </p:cNvSpPr>
            <p:nvPr/>
          </p:nvSpPr>
          <p:spPr bwMode="auto">
            <a:xfrm>
              <a:off x="1117" y="823"/>
              <a:ext cx="131" cy="54"/>
            </a:xfrm>
            <a:custGeom>
              <a:avLst/>
              <a:gdLst>
                <a:gd name="T0" fmla="*/ 83 w 131"/>
                <a:gd name="T1" fmla="*/ 0 h 54"/>
                <a:gd name="T2" fmla="*/ 0 w 131"/>
                <a:gd name="T3" fmla="*/ 19 h 54"/>
                <a:gd name="T4" fmla="*/ 25 w 131"/>
                <a:gd name="T5" fmla="*/ 19 h 54"/>
                <a:gd name="T6" fmla="*/ 38 w 131"/>
                <a:gd name="T7" fmla="*/ 35 h 54"/>
                <a:gd name="T8" fmla="*/ 94 w 131"/>
                <a:gd name="T9" fmla="*/ 54 h 54"/>
                <a:gd name="T10" fmla="*/ 131 w 131"/>
                <a:gd name="T11" fmla="*/ 31 h 54"/>
                <a:gd name="T12" fmla="*/ 127 w 131"/>
                <a:gd name="T13" fmla="*/ 14 h 54"/>
                <a:gd name="T14" fmla="*/ 112 w 131"/>
                <a:gd name="T15" fmla="*/ 2 h 54"/>
                <a:gd name="T16" fmla="*/ 96 w 131"/>
                <a:gd name="T17" fmla="*/ 12 h 54"/>
                <a:gd name="T18" fmla="*/ 77 w 131"/>
                <a:gd name="T19" fmla="*/ 2 h 54"/>
                <a:gd name="T20" fmla="*/ 83 w 131"/>
                <a:gd name="T21" fmla="*/ 0 h 5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1"/>
                <a:gd name="T34" fmla="*/ 0 h 54"/>
                <a:gd name="T35" fmla="*/ 131 w 131"/>
                <a:gd name="T36" fmla="*/ 54 h 5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1" h="54">
                  <a:moveTo>
                    <a:pt x="83" y="0"/>
                  </a:moveTo>
                  <a:lnTo>
                    <a:pt x="0" y="19"/>
                  </a:lnTo>
                  <a:lnTo>
                    <a:pt x="25" y="19"/>
                  </a:lnTo>
                  <a:lnTo>
                    <a:pt x="38" y="35"/>
                  </a:lnTo>
                  <a:lnTo>
                    <a:pt x="94" y="54"/>
                  </a:lnTo>
                  <a:lnTo>
                    <a:pt x="131" y="31"/>
                  </a:lnTo>
                  <a:lnTo>
                    <a:pt x="127" y="14"/>
                  </a:lnTo>
                  <a:lnTo>
                    <a:pt x="112" y="2"/>
                  </a:lnTo>
                  <a:lnTo>
                    <a:pt x="96" y="12"/>
                  </a:lnTo>
                  <a:lnTo>
                    <a:pt x="77" y="2"/>
                  </a:lnTo>
                  <a:lnTo>
                    <a:pt x="8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8" name="Freeform 9"/>
            <p:cNvSpPr>
              <a:spLocks/>
            </p:cNvSpPr>
            <p:nvPr/>
          </p:nvSpPr>
          <p:spPr bwMode="auto">
            <a:xfrm>
              <a:off x="869" y="935"/>
              <a:ext cx="70" cy="46"/>
            </a:xfrm>
            <a:custGeom>
              <a:avLst/>
              <a:gdLst>
                <a:gd name="T0" fmla="*/ 70 w 70"/>
                <a:gd name="T1" fmla="*/ 2 h 46"/>
                <a:gd name="T2" fmla="*/ 12 w 70"/>
                <a:gd name="T3" fmla="*/ 46 h 46"/>
                <a:gd name="T4" fmla="*/ 0 w 70"/>
                <a:gd name="T5" fmla="*/ 37 h 46"/>
                <a:gd name="T6" fmla="*/ 6 w 70"/>
                <a:gd name="T7" fmla="*/ 21 h 46"/>
                <a:gd name="T8" fmla="*/ 68 w 70"/>
                <a:gd name="T9" fmla="*/ 0 h 46"/>
                <a:gd name="T10" fmla="*/ 70 w 70"/>
                <a:gd name="T11" fmla="*/ 2 h 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0"/>
                <a:gd name="T19" fmla="*/ 0 h 46"/>
                <a:gd name="T20" fmla="*/ 70 w 70"/>
                <a:gd name="T21" fmla="*/ 46 h 4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0" h="46">
                  <a:moveTo>
                    <a:pt x="70" y="2"/>
                  </a:moveTo>
                  <a:lnTo>
                    <a:pt x="12" y="46"/>
                  </a:lnTo>
                  <a:lnTo>
                    <a:pt x="0" y="37"/>
                  </a:lnTo>
                  <a:lnTo>
                    <a:pt x="6" y="21"/>
                  </a:lnTo>
                  <a:lnTo>
                    <a:pt x="68" y="0"/>
                  </a:lnTo>
                  <a:lnTo>
                    <a:pt x="7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9" name="Freeform 11"/>
            <p:cNvSpPr>
              <a:spLocks/>
            </p:cNvSpPr>
            <p:nvPr/>
          </p:nvSpPr>
          <p:spPr bwMode="auto">
            <a:xfrm>
              <a:off x="1215" y="927"/>
              <a:ext cx="313" cy="245"/>
            </a:xfrm>
            <a:custGeom>
              <a:avLst/>
              <a:gdLst>
                <a:gd name="T0" fmla="*/ 25 w 313"/>
                <a:gd name="T1" fmla="*/ 0 h 245"/>
                <a:gd name="T2" fmla="*/ 0 w 313"/>
                <a:gd name="T3" fmla="*/ 23 h 245"/>
                <a:gd name="T4" fmla="*/ 72 w 313"/>
                <a:gd name="T5" fmla="*/ 31 h 245"/>
                <a:gd name="T6" fmla="*/ 102 w 313"/>
                <a:gd name="T7" fmla="*/ 58 h 245"/>
                <a:gd name="T8" fmla="*/ 143 w 313"/>
                <a:gd name="T9" fmla="*/ 66 h 245"/>
                <a:gd name="T10" fmla="*/ 185 w 313"/>
                <a:gd name="T11" fmla="*/ 126 h 245"/>
                <a:gd name="T12" fmla="*/ 172 w 313"/>
                <a:gd name="T13" fmla="*/ 145 h 245"/>
                <a:gd name="T14" fmla="*/ 149 w 313"/>
                <a:gd name="T15" fmla="*/ 149 h 245"/>
                <a:gd name="T16" fmla="*/ 151 w 313"/>
                <a:gd name="T17" fmla="*/ 159 h 245"/>
                <a:gd name="T18" fmla="*/ 137 w 313"/>
                <a:gd name="T19" fmla="*/ 168 h 245"/>
                <a:gd name="T20" fmla="*/ 139 w 313"/>
                <a:gd name="T21" fmla="*/ 189 h 245"/>
                <a:gd name="T22" fmla="*/ 160 w 313"/>
                <a:gd name="T23" fmla="*/ 176 h 245"/>
                <a:gd name="T24" fmla="*/ 180 w 313"/>
                <a:gd name="T25" fmla="*/ 209 h 245"/>
                <a:gd name="T26" fmla="*/ 247 w 313"/>
                <a:gd name="T27" fmla="*/ 242 h 245"/>
                <a:gd name="T28" fmla="*/ 241 w 313"/>
                <a:gd name="T29" fmla="*/ 218 h 245"/>
                <a:gd name="T30" fmla="*/ 261 w 313"/>
                <a:gd name="T31" fmla="*/ 218 h 245"/>
                <a:gd name="T32" fmla="*/ 263 w 313"/>
                <a:gd name="T33" fmla="*/ 226 h 245"/>
                <a:gd name="T34" fmla="*/ 274 w 313"/>
                <a:gd name="T35" fmla="*/ 226 h 245"/>
                <a:gd name="T36" fmla="*/ 274 w 313"/>
                <a:gd name="T37" fmla="*/ 234 h 245"/>
                <a:gd name="T38" fmla="*/ 307 w 313"/>
                <a:gd name="T39" fmla="*/ 245 h 245"/>
                <a:gd name="T40" fmla="*/ 247 w 313"/>
                <a:gd name="T41" fmla="*/ 189 h 245"/>
                <a:gd name="T42" fmla="*/ 245 w 313"/>
                <a:gd name="T43" fmla="*/ 178 h 245"/>
                <a:gd name="T44" fmla="*/ 182 w 313"/>
                <a:gd name="T45" fmla="*/ 155 h 245"/>
                <a:gd name="T46" fmla="*/ 191 w 313"/>
                <a:gd name="T47" fmla="*/ 137 h 245"/>
                <a:gd name="T48" fmla="*/ 230 w 313"/>
                <a:gd name="T49" fmla="*/ 139 h 245"/>
                <a:gd name="T50" fmla="*/ 294 w 313"/>
                <a:gd name="T51" fmla="*/ 189 h 245"/>
                <a:gd name="T52" fmla="*/ 301 w 313"/>
                <a:gd name="T53" fmla="*/ 182 h 245"/>
                <a:gd name="T54" fmla="*/ 313 w 313"/>
                <a:gd name="T55" fmla="*/ 182 h 245"/>
                <a:gd name="T56" fmla="*/ 278 w 313"/>
                <a:gd name="T57" fmla="*/ 139 h 245"/>
                <a:gd name="T58" fmla="*/ 255 w 313"/>
                <a:gd name="T59" fmla="*/ 143 h 245"/>
                <a:gd name="T60" fmla="*/ 220 w 313"/>
                <a:gd name="T61" fmla="*/ 93 h 245"/>
                <a:gd name="T62" fmla="*/ 25 w 313"/>
                <a:gd name="T63" fmla="*/ 0 h 245"/>
                <a:gd name="T64" fmla="*/ 25 w 313"/>
                <a:gd name="T65" fmla="*/ 0 h 2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13"/>
                <a:gd name="T100" fmla="*/ 0 h 245"/>
                <a:gd name="T101" fmla="*/ 313 w 313"/>
                <a:gd name="T102" fmla="*/ 245 h 2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13" h="245">
                  <a:moveTo>
                    <a:pt x="25" y="0"/>
                  </a:moveTo>
                  <a:lnTo>
                    <a:pt x="0" y="23"/>
                  </a:lnTo>
                  <a:lnTo>
                    <a:pt x="72" y="31"/>
                  </a:lnTo>
                  <a:lnTo>
                    <a:pt x="102" y="58"/>
                  </a:lnTo>
                  <a:lnTo>
                    <a:pt x="143" y="66"/>
                  </a:lnTo>
                  <a:lnTo>
                    <a:pt x="185" y="126"/>
                  </a:lnTo>
                  <a:lnTo>
                    <a:pt x="172" y="145"/>
                  </a:lnTo>
                  <a:lnTo>
                    <a:pt x="149" y="149"/>
                  </a:lnTo>
                  <a:lnTo>
                    <a:pt x="151" y="159"/>
                  </a:lnTo>
                  <a:lnTo>
                    <a:pt x="137" y="168"/>
                  </a:lnTo>
                  <a:lnTo>
                    <a:pt x="139" y="189"/>
                  </a:lnTo>
                  <a:lnTo>
                    <a:pt x="160" y="176"/>
                  </a:lnTo>
                  <a:lnTo>
                    <a:pt x="180" y="209"/>
                  </a:lnTo>
                  <a:lnTo>
                    <a:pt x="247" y="242"/>
                  </a:lnTo>
                  <a:lnTo>
                    <a:pt x="241" y="218"/>
                  </a:lnTo>
                  <a:lnTo>
                    <a:pt x="261" y="218"/>
                  </a:lnTo>
                  <a:lnTo>
                    <a:pt x="263" y="226"/>
                  </a:lnTo>
                  <a:lnTo>
                    <a:pt x="274" y="226"/>
                  </a:lnTo>
                  <a:lnTo>
                    <a:pt x="274" y="234"/>
                  </a:lnTo>
                  <a:lnTo>
                    <a:pt x="307" y="245"/>
                  </a:lnTo>
                  <a:lnTo>
                    <a:pt x="247" y="189"/>
                  </a:lnTo>
                  <a:lnTo>
                    <a:pt x="245" y="178"/>
                  </a:lnTo>
                  <a:lnTo>
                    <a:pt x="182" y="155"/>
                  </a:lnTo>
                  <a:lnTo>
                    <a:pt x="191" y="137"/>
                  </a:lnTo>
                  <a:lnTo>
                    <a:pt x="230" y="139"/>
                  </a:lnTo>
                  <a:lnTo>
                    <a:pt x="294" y="189"/>
                  </a:lnTo>
                  <a:lnTo>
                    <a:pt x="301" y="182"/>
                  </a:lnTo>
                  <a:lnTo>
                    <a:pt x="313" y="182"/>
                  </a:lnTo>
                  <a:lnTo>
                    <a:pt x="278" y="139"/>
                  </a:lnTo>
                  <a:lnTo>
                    <a:pt x="255" y="143"/>
                  </a:lnTo>
                  <a:lnTo>
                    <a:pt x="220" y="9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0" name="Freeform 12"/>
            <p:cNvSpPr>
              <a:spLocks/>
            </p:cNvSpPr>
            <p:nvPr/>
          </p:nvSpPr>
          <p:spPr bwMode="auto">
            <a:xfrm>
              <a:off x="1022" y="871"/>
              <a:ext cx="37" cy="22"/>
            </a:xfrm>
            <a:custGeom>
              <a:avLst/>
              <a:gdLst>
                <a:gd name="T0" fmla="*/ 37 w 37"/>
                <a:gd name="T1" fmla="*/ 6 h 22"/>
                <a:gd name="T2" fmla="*/ 17 w 37"/>
                <a:gd name="T3" fmla="*/ 0 h 22"/>
                <a:gd name="T4" fmla="*/ 0 w 37"/>
                <a:gd name="T5" fmla="*/ 6 h 22"/>
                <a:gd name="T6" fmla="*/ 0 w 37"/>
                <a:gd name="T7" fmla="*/ 12 h 22"/>
                <a:gd name="T8" fmla="*/ 15 w 37"/>
                <a:gd name="T9" fmla="*/ 22 h 22"/>
                <a:gd name="T10" fmla="*/ 21 w 37"/>
                <a:gd name="T11" fmla="*/ 14 h 22"/>
                <a:gd name="T12" fmla="*/ 35 w 37"/>
                <a:gd name="T13" fmla="*/ 16 h 22"/>
                <a:gd name="T14" fmla="*/ 35 w 37"/>
                <a:gd name="T15" fmla="*/ 4 h 22"/>
                <a:gd name="T16" fmla="*/ 37 w 37"/>
                <a:gd name="T17" fmla="*/ 6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37"/>
                <a:gd name="T28" fmla="*/ 0 h 22"/>
                <a:gd name="T29" fmla="*/ 37 w 37"/>
                <a:gd name="T30" fmla="*/ 22 h 2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37" h="22">
                  <a:moveTo>
                    <a:pt x="37" y="6"/>
                  </a:moveTo>
                  <a:lnTo>
                    <a:pt x="17" y="0"/>
                  </a:lnTo>
                  <a:lnTo>
                    <a:pt x="0" y="6"/>
                  </a:lnTo>
                  <a:lnTo>
                    <a:pt x="0" y="12"/>
                  </a:lnTo>
                  <a:lnTo>
                    <a:pt x="15" y="22"/>
                  </a:lnTo>
                  <a:lnTo>
                    <a:pt x="21" y="14"/>
                  </a:lnTo>
                  <a:lnTo>
                    <a:pt x="35" y="16"/>
                  </a:lnTo>
                  <a:lnTo>
                    <a:pt x="35" y="4"/>
                  </a:lnTo>
                  <a:lnTo>
                    <a:pt x="37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1" name="Freeform 14"/>
            <p:cNvSpPr>
              <a:spLocks/>
            </p:cNvSpPr>
            <p:nvPr/>
          </p:nvSpPr>
          <p:spPr bwMode="auto">
            <a:xfrm>
              <a:off x="927" y="960"/>
              <a:ext cx="136" cy="75"/>
            </a:xfrm>
            <a:custGeom>
              <a:avLst/>
              <a:gdLst>
                <a:gd name="T0" fmla="*/ 60 w 136"/>
                <a:gd name="T1" fmla="*/ 6 h 75"/>
                <a:gd name="T2" fmla="*/ 83 w 136"/>
                <a:gd name="T3" fmla="*/ 0 h 75"/>
                <a:gd name="T4" fmla="*/ 136 w 136"/>
                <a:gd name="T5" fmla="*/ 48 h 75"/>
                <a:gd name="T6" fmla="*/ 136 w 136"/>
                <a:gd name="T7" fmla="*/ 64 h 75"/>
                <a:gd name="T8" fmla="*/ 122 w 136"/>
                <a:gd name="T9" fmla="*/ 72 h 75"/>
                <a:gd name="T10" fmla="*/ 118 w 136"/>
                <a:gd name="T11" fmla="*/ 75 h 75"/>
                <a:gd name="T12" fmla="*/ 99 w 136"/>
                <a:gd name="T13" fmla="*/ 62 h 75"/>
                <a:gd name="T14" fmla="*/ 35 w 136"/>
                <a:gd name="T15" fmla="*/ 56 h 75"/>
                <a:gd name="T16" fmla="*/ 31 w 136"/>
                <a:gd name="T17" fmla="*/ 68 h 75"/>
                <a:gd name="T18" fmla="*/ 16 w 136"/>
                <a:gd name="T19" fmla="*/ 66 h 75"/>
                <a:gd name="T20" fmla="*/ 14 w 136"/>
                <a:gd name="T21" fmla="*/ 58 h 75"/>
                <a:gd name="T22" fmla="*/ 2 w 136"/>
                <a:gd name="T23" fmla="*/ 60 h 75"/>
                <a:gd name="T24" fmla="*/ 49 w 136"/>
                <a:gd name="T25" fmla="*/ 41 h 75"/>
                <a:gd name="T26" fmla="*/ 6 w 136"/>
                <a:gd name="T27" fmla="*/ 19 h 75"/>
                <a:gd name="T28" fmla="*/ 0 w 136"/>
                <a:gd name="T29" fmla="*/ 0 h 75"/>
                <a:gd name="T30" fmla="*/ 31 w 136"/>
                <a:gd name="T31" fmla="*/ 0 h 75"/>
                <a:gd name="T32" fmla="*/ 51 w 136"/>
                <a:gd name="T33" fmla="*/ 14 h 75"/>
                <a:gd name="T34" fmla="*/ 60 w 136"/>
                <a:gd name="T35" fmla="*/ 6 h 75"/>
                <a:gd name="T36" fmla="*/ 60 w 136"/>
                <a:gd name="T37" fmla="*/ 6 h 7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36"/>
                <a:gd name="T58" fmla="*/ 0 h 75"/>
                <a:gd name="T59" fmla="*/ 136 w 136"/>
                <a:gd name="T60" fmla="*/ 75 h 7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36" h="75">
                  <a:moveTo>
                    <a:pt x="60" y="6"/>
                  </a:moveTo>
                  <a:lnTo>
                    <a:pt x="83" y="0"/>
                  </a:lnTo>
                  <a:lnTo>
                    <a:pt x="136" y="48"/>
                  </a:lnTo>
                  <a:lnTo>
                    <a:pt x="136" y="64"/>
                  </a:lnTo>
                  <a:lnTo>
                    <a:pt x="122" y="72"/>
                  </a:lnTo>
                  <a:lnTo>
                    <a:pt x="118" y="75"/>
                  </a:lnTo>
                  <a:lnTo>
                    <a:pt x="99" y="62"/>
                  </a:lnTo>
                  <a:lnTo>
                    <a:pt x="35" y="56"/>
                  </a:lnTo>
                  <a:lnTo>
                    <a:pt x="31" y="68"/>
                  </a:lnTo>
                  <a:lnTo>
                    <a:pt x="16" y="66"/>
                  </a:lnTo>
                  <a:lnTo>
                    <a:pt x="14" y="58"/>
                  </a:lnTo>
                  <a:lnTo>
                    <a:pt x="2" y="60"/>
                  </a:lnTo>
                  <a:lnTo>
                    <a:pt x="49" y="41"/>
                  </a:lnTo>
                  <a:lnTo>
                    <a:pt x="6" y="19"/>
                  </a:lnTo>
                  <a:lnTo>
                    <a:pt x="0" y="0"/>
                  </a:lnTo>
                  <a:lnTo>
                    <a:pt x="31" y="0"/>
                  </a:lnTo>
                  <a:lnTo>
                    <a:pt x="51" y="14"/>
                  </a:lnTo>
                  <a:lnTo>
                    <a:pt x="60" y="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auto">
            <a:xfrm>
              <a:off x="1084" y="925"/>
              <a:ext cx="29" cy="29"/>
            </a:xfrm>
            <a:custGeom>
              <a:avLst/>
              <a:gdLst>
                <a:gd name="T0" fmla="*/ 29 w 29"/>
                <a:gd name="T1" fmla="*/ 0 h 29"/>
                <a:gd name="T2" fmla="*/ 15 w 29"/>
                <a:gd name="T3" fmla="*/ 4 h 29"/>
                <a:gd name="T4" fmla="*/ 8 w 29"/>
                <a:gd name="T5" fmla="*/ 2 h 29"/>
                <a:gd name="T6" fmla="*/ 0 w 29"/>
                <a:gd name="T7" fmla="*/ 14 h 29"/>
                <a:gd name="T8" fmla="*/ 17 w 29"/>
                <a:gd name="T9" fmla="*/ 29 h 29"/>
                <a:gd name="T10" fmla="*/ 23 w 29"/>
                <a:gd name="T11" fmla="*/ 22 h 29"/>
                <a:gd name="T12" fmla="*/ 25 w 29"/>
                <a:gd name="T13" fmla="*/ 22 h 29"/>
                <a:gd name="T14" fmla="*/ 25 w 29"/>
                <a:gd name="T15" fmla="*/ 2 h 29"/>
                <a:gd name="T16" fmla="*/ 29 w 29"/>
                <a:gd name="T17" fmla="*/ 0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9"/>
                <a:gd name="T28" fmla="*/ 0 h 29"/>
                <a:gd name="T29" fmla="*/ 29 w 29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9" h="29">
                  <a:moveTo>
                    <a:pt x="29" y="0"/>
                  </a:moveTo>
                  <a:lnTo>
                    <a:pt x="15" y="4"/>
                  </a:lnTo>
                  <a:lnTo>
                    <a:pt x="8" y="2"/>
                  </a:lnTo>
                  <a:lnTo>
                    <a:pt x="0" y="14"/>
                  </a:lnTo>
                  <a:lnTo>
                    <a:pt x="17" y="29"/>
                  </a:lnTo>
                  <a:lnTo>
                    <a:pt x="23" y="22"/>
                  </a:lnTo>
                  <a:lnTo>
                    <a:pt x="25" y="22"/>
                  </a:lnTo>
                  <a:lnTo>
                    <a:pt x="25" y="2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3" name="Freeform 17"/>
            <p:cNvSpPr>
              <a:spLocks/>
            </p:cNvSpPr>
            <p:nvPr/>
          </p:nvSpPr>
          <p:spPr bwMode="auto">
            <a:xfrm>
              <a:off x="1138" y="923"/>
              <a:ext cx="35" cy="33"/>
            </a:xfrm>
            <a:custGeom>
              <a:avLst/>
              <a:gdLst>
                <a:gd name="T0" fmla="*/ 0 w 35"/>
                <a:gd name="T1" fmla="*/ 0 h 33"/>
                <a:gd name="T2" fmla="*/ 31 w 35"/>
                <a:gd name="T3" fmla="*/ 33 h 33"/>
                <a:gd name="T4" fmla="*/ 35 w 35"/>
                <a:gd name="T5" fmla="*/ 16 h 33"/>
                <a:gd name="T6" fmla="*/ 19 w 35"/>
                <a:gd name="T7" fmla="*/ 4 h 33"/>
                <a:gd name="T8" fmla="*/ 6 w 35"/>
                <a:gd name="T9" fmla="*/ 2 h 33"/>
                <a:gd name="T10" fmla="*/ 0 w 35"/>
                <a:gd name="T11" fmla="*/ 0 h 3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3"/>
                <a:gd name="T20" fmla="*/ 35 w 35"/>
                <a:gd name="T21" fmla="*/ 33 h 3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3">
                  <a:moveTo>
                    <a:pt x="0" y="0"/>
                  </a:moveTo>
                  <a:lnTo>
                    <a:pt x="31" y="33"/>
                  </a:lnTo>
                  <a:lnTo>
                    <a:pt x="35" y="16"/>
                  </a:lnTo>
                  <a:lnTo>
                    <a:pt x="19" y="4"/>
                  </a:lnTo>
                  <a:lnTo>
                    <a:pt x="6" y="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auto">
            <a:xfrm>
              <a:off x="949" y="893"/>
              <a:ext cx="60" cy="25"/>
            </a:xfrm>
            <a:custGeom>
              <a:avLst/>
              <a:gdLst>
                <a:gd name="T0" fmla="*/ 19 w 60"/>
                <a:gd name="T1" fmla="*/ 5 h 25"/>
                <a:gd name="T2" fmla="*/ 38 w 60"/>
                <a:gd name="T3" fmla="*/ 0 h 25"/>
                <a:gd name="T4" fmla="*/ 42 w 60"/>
                <a:gd name="T5" fmla="*/ 7 h 25"/>
                <a:gd name="T6" fmla="*/ 60 w 60"/>
                <a:gd name="T7" fmla="*/ 15 h 25"/>
                <a:gd name="T8" fmla="*/ 0 w 60"/>
                <a:gd name="T9" fmla="*/ 25 h 25"/>
                <a:gd name="T10" fmla="*/ 17 w 60"/>
                <a:gd name="T11" fmla="*/ 11 h 25"/>
                <a:gd name="T12" fmla="*/ 19 w 60"/>
                <a:gd name="T13" fmla="*/ 5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25"/>
                <a:gd name="T23" fmla="*/ 60 w 6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25">
                  <a:moveTo>
                    <a:pt x="19" y="5"/>
                  </a:moveTo>
                  <a:lnTo>
                    <a:pt x="38" y="0"/>
                  </a:lnTo>
                  <a:lnTo>
                    <a:pt x="42" y="7"/>
                  </a:lnTo>
                  <a:lnTo>
                    <a:pt x="60" y="15"/>
                  </a:lnTo>
                  <a:lnTo>
                    <a:pt x="0" y="25"/>
                  </a:lnTo>
                  <a:lnTo>
                    <a:pt x="17" y="11"/>
                  </a:lnTo>
                  <a:lnTo>
                    <a:pt x="19" y="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5" name="Freeform 21"/>
            <p:cNvSpPr>
              <a:spLocks/>
            </p:cNvSpPr>
            <p:nvPr/>
          </p:nvSpPr>
          <p:spPr bwMode="auto">
            <a:xfrm>
              <a:off x="1107" y="995"/>
              <a:ext cx="31" cy="13"/>
            </a:xfrm>
            <a:custGeom>
              <a:avLst/>
              <a:gdLst>
                <a:gd name="T0" fmla="*/ 0 w 31"/>
                <a:gd name="T1" fmla="*/ 0 h 13"/>
                <a:gd name="T2" fmla="*/ 0 w 31"/>
                <a:gd name="T3" fmla="*/ 13 h 13"/>
                <a:gd name="T4" fmla="*/ 29 w 31"/>
                <a:gd name="T5" fmla="*/ 13 h 13"/>
                <a:gd name="T6" fmla="*/ 31 w 31"/>
                <a:gd name="T7" fmla="*/ 11 h 13"/>
                <a:gd name="T8" fmla="*/ 0 w 31"/>
                <a:gd name="T9" fmla="*/ 0 h 1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"/>
                <a:gd name="T16" fmla="*/ 0 h 13"/>
                <a:gd name="T17" fmla="*/ 31 w 31"/>
                <a:gd name="T18" fmla="*/ 13 h 1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" h="13">
                  <a:moveTo>
                    <a:pt x="0" y="0"/>
                  </a:moveTo>
                  <a:lnTo>
                    <a:pt x="0" y="13"/>
                  </a:lnTo>
                  <a:lnTo>
                    <a:pt x="29" y="13"/>
                  </a:lnTo>
                  <a:lnTo>
                    <a:pt x="31" y="11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66" name="Freeform 23"/>
            <p:cNvSpPr>
              <a:spLocks/>
            </p:cNvSpPr>
            <p:nvPr/>
          </p:nvSpPr>
          <p:spPr bwMode="auto">
            <a:xfrm>
              <a:off x="1117" y="879"/>
              <a:ext cx="90" cy="19"/>
            </a:xfrm>
            <a:custGeom>
              <a:avLst/>
              <a:gdLst>
                <a:gd name="T0" fmla="*/ 0 w 90"/>
                <a:gd name="T1" fmla="*/ 0 h 19"/>
                <a:gd name="T2" fmla="*/ 44 w 90"/>
                <a:gd name="T3" fmla="*/ 10 h 19"/>
                <a:gd name="T4" fmla="*/ 40 w 90"/>
                <a:gd name="T5" fmla="*/ 14 h 19"/>
                <a:gd name="T6" fmla="*/ 79 w 90"/>
                <a:gd name="T7" fmla="*/ 10 h 19"/>
                <a:gd name="T8" fmla="*/ 90 w 90"/>
                <a:gd name="T9" fmla="*/ 19 h 19"/>
                <a:gd name="T10" fmla="*/ 27 w 90"/>
                <a:gd name="T11" fmla="*/ 17 h 19"/>
                <a:gd name="T12" fmla="*/ 27 w 90"/>
                <a:gd name="T13" fmla="*/ 15 h 19"/>
                <a:gd name="T14" fmla="*/ 2 w 90"/>
                <a:gd name="T15" fmla="*/ 6 h 19"/>
                <a:gd name="T16" fmla="*/ 5 w 90"/>
                <a:gd name="T17" fmla="*/ 0 h 19"/>
                <a:gd name="T18" fmla="*/ 0 w 90"/>
                <a:gd name="T19" fmla="*/ 0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0"/>
                <a:gd name="T31" fmla="*/ 0 h 19"/>
                <a:gd name="T32" fmla="*/ 90 w 90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0" h="19">
                  <a:moveTo>
                    <a:pt x="0" y="0"/>
                  </a:moveTo>
                  <a:lnTo>
                    <a:pt x="44" y="10"/>
                  </a:lnTo>
                  <a:lnTo>
                    <a:pt x="40" y="14"/>
                  </a:lnTo>
                  <a:lnTo>
                    <a:pt x="79" y="10"/>
                  </a:lnTo>
                  <a:lnTo>
                    <a:pt x="90" y="19"/>
                  </a:lnTo>
                  <a:lnTo>
                    <a:pt x="27" y="17"/>
                  </a:lnTo>
                  <a:lnTo>
                    <a:pt x="27" y="15"/>
                  </a:lnTo>
                  <a:lnTo>
                    <a:pt x="2" y="6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0" name="Freeform 25"/>
          <p:cNvSpPr>
            <a:spLocks/>
          </p:cNvSpPr>
          <p:nvPr/>
        </p:nvSpPr>
        <p:spPr bwMode="auto">
          <a:xfrm>
            <a:off x="2606312" y="2399404"/>
            <a:ext cx="1426290" cy="1635892"/>
          </a:xfrm>
          <a:custGeom>
            <a:avLst/>
            <a:gdLst>
              <a:gd name="T0" fmla="*/ 2147483647 w 969"/>
              <a:gd name="T1" fmla="*/ 2147483647 h 1516"/>
              <a:gd name="T2" fmla="*/ 2147483647 w 969"/>
              <a:gd name="T3" fmla="*/ 2147483647 h 1516"/>
              <a:gd name="T4" fmla="*/ 2147483647 w 969"/>
              <a:gd name="T5" fmla="*/ 2147483647 h 1516"/>
              <a:gd name="T6" fmla="*/ 2147483647 w 969"/>
              <a:gd name="T7" fmla="*/ 0 h 1516"/>
              <a:gd name="T8" fmla="*/ 2147483647 w 969"/>
              <a:gd name="T9" fmla="*/ 2147483647 h 1516"/>
              <a:gd name="T10" fmla="*/ 2147483647 w 969"/>
              <a:gd name="T11" fmla="*/ 2147483647 h 1516"/>
              <a:gd name="T12" fmla="*/ 2147483647 w 969"/>
              <a:gd name="T13" fmla="*/ 2147483647 h 1516"/>
              <a:gd name="T14" fmla="*/ 0 w 969"/>
              <a:gd name="T15" fmla="*/ 2147483647 h 1516"/>
              <a:gd name="T16" fmla="*/ 2147483647 w 969"/>
              <a:gd name="T17" fmla="*/ 2147483647 h 1516"/>
              <a:gd name="T18" fmla="*/ 2147483647 w 969"/>
              <a:gd name="T19" fmla="*/ 2147483647 h 1516"/>
              <a:gd name="T20" fmla="*/ 2147483647 w 969"/>
              <a:gd name="T21" fmla="*/ 2147483647 h 1516"/>
              <a:gd name="T22" fmla="*/ 2147483647 w 969"/>
              <a:gd name="T23" fmla="*/ 2147483647 h 1516"/>
              <a:gd name="T24" fmla="*/ 2147483647 w 969"/>
              <a:gd name="T25" fmla="*/ 2147483647 h 1516"/>
              <a:gd name="T26" fmla="*/ 2147483647 w 969"/>
              <a:gd name="T27" fmla="*/ 2147483647 h 1516"/>
              <a:gd name="T28" fmla="*/ 2147483647 w 969"/>
              <a:gd name="T29" fmla="*/ 2147483647 h 1516"/>
              <a:gd name="T30" fmla="*/ 2147483647 w 969"/>
              <a:gd name="T31" fmla="*/ 2147483647 h 1516"/>
              <a:gd name="T32" fmla="*/ 2147483647 w 969"/>
              <a:gd name="T33" fmla="*/ 2147483647 h 1516"/>
              <a:gd name="T34" fmla="*/ 2147483647 w 969"/>
              <a:gd name="T35" fmla="*/ 2147483647 h 1516"/>
              <a:gd name="T36" fmla="*/ 2147483647 w 969"/>
              <a:gd name="T37" fmla="*/ 2147483647 h 1516"/>
              <a:gd name="T38" fmla="*/ 2147483647 w 969"/>
              <a:gd name="T39" fmla="*/ 2147483647 h 1516"/>
              <a:gd name="T40" fmla="*/ 2147483647 w 969"/>
              <a:gd name="T41" fmla="*/ 2147483647 h 1516"/>
              <a:gd name="T42" fmla="*/ 2147483647 w 969"/>
              <a:gd name="T43" fmla="*/ 2147483647 h 1516"/>
              <a:gd name="T44" fmla="*/ 2147483647 w 969"/>
              <a:gd name="T45" fmla="*/ 2147483647 h 1516"/>
              <a:gd name="T46" fmla="*/ 2147483647 w 969"/>
              <a:gd name="T47" fmla="*/ 2147483647 h 1516"/>
              <a:gd name="T48" fmla="*/ 2147483647 w 969"/>
              <a:gd name="T49" fmla="*/ 2147483647 h 1516"/>
              <a:gd name="T50" fmla="*/ 2147483647 w 969"/>
              <a:gd name="T51" fmla="*/ 2147483647 h 1516"/>
              <a:gd name="T52" fmla="*/ 2147483647 w 969"/>
              <a:gd name="T53" fmla="*/ 2147483647 h 1516"/>
              <a:gd name="T54" fmla="*/ 2147483647 w 969"/>
              <a:gd name="T55" fmla="*/ 2147483647 h 1516"/>
              <a:gd name="T56" fmla="*/ 2147483647 w 969"/>
              <a:gd name="T57" fmla="*/ 2147483647 h 1516"/>
              <a:gd name="T58" fmla="*/ 2147483647 w 969"/>
              <a:gd name="T59" fmla="*/ 2147483647 h 1516"/>
              <a:gd name="T60" fmla="*/ 2147483647 w 969"/>
              <a:gd name="T61" fmla="*/ 2147483647 h 1516"/>
              <a:gd name="T62" fmla="*/ 2147483647 w 969"/>
              <a:gd name="T63" fmla="*/ 2147483647 h 1516"/>
              <a:gd name="T64" fmla="*/ 2147483647 w 969"/>
              <a:gd name="T65" fmla="*/ 2147483647 h 1516"/>
              <a:gd name="T66" fmla="*/ 2147483647 w 969"/>
              <a:gd name="T67" fmla="*/ 2147483647 h 1516"/>
              <a:gd name="T68" fmla="*/ 2147483647 w 969"/>
              <a:gd name="T69" fmla="*/ 2147483647 h 1516"/>
              <a:gd name="T70" fmla="*/ 2147483647 w 969"/>
              <a:gd name="T71" fmla="*/ 2147483647 h 15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69"/>
              <a:gd name="T109" fmla="*/ 0 h 1516"/>
              <a:gd name="T110" fmla="*/ 969 w 969"/>
              <a:gd name="T111" fmla="*/ 1516 h 15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69" h="1516">
                <a:moveTo>
                  <a:pt x="187" y="87"/>
                </a:moveTo>
                <a:lnTo>
                  <a:pt x="170" y="41"/>
                </a:lnTo>
                <a:lnTo>
                  <a:pt x="174" y="18"/>
                </a:lnTo>
                <a:lnTo>
                  <a:pt x="189" y="0"/>
                </a:lnTo>
                <a:lnTo>
                  <a:pt x="70" y="101"/>
                </a:lnTo>
                <a:lnTo>
                  <a:pt x="77" y="238"/>
                </a:lnTo>
                <a:lnTo>
                  <a:pt x="46" y="255"/>
                </a:lnTo>
                <a:lnTo>
                  <a:pt x="0" y="379"/>
                </a:lnTo>
                <a:lnTo>
                  <a:pt x="251" y="709"/>
                </a:lnTo>
                <a:lnTo>
                  <a:pt x="239" y="975"/>
                </a:lnTo>
                <a:lnTo>
                  <a:pt x="247" y="985"/>
                </a:lnTo>
                <a:lnTo>
                  <a:pt x="247" y="1002"/>
                </a:lnTo>
                <a:lnTo>
                  <a:pt x="255" y="1010"/>
                </a:lnTo>
                <a:lnTo>
                  <a:pt x="270" y="1481"/>
                </a:lnTo>
                <a:lnTo>
                  <a:pt x="328" y="1516"/>
                </a:lnTo>
                <a:lnTo>
                  <a:pt x="361" y="1516"/>
                </a:lnTo>
                <a:lnTo>
                  <a:pt x="322" y="1452"/>
                </a:lnTo>
                <a:lnTo>
                  <a:pt x="400" y="1217"/>
                </a:lnTo>
                <a:lnTo>
                  <a:pt x="413" y="1213"/>
                </a:lnTo>
                <a:lnTo>
                  <a:pt x="427" y="1172"/>
                </a:lnTo>
                <a:lnTo>
                  <a:pt x="481" y="1157"/>
                </a:lnTo>
                <a:lnTo>
                  <a:pt x="490" y="1062"/>
                </a:lnTo>
                <a:lnTo>
                  <a:pt x="541" y="1070"/>
                </a:lnTo>
                <a:lnTo>
                  <a:pt x="678" y="850"/>
                </a:lnTo>
                <a:lnTo>
                  <a:pt x="784" y="807"/>
                </a:lnTo>
                <a:lnTo>
                  <a:pt x="969" y="437"/>
                </a:lnTo>
                <a:lnTo>
                  <a:pt x="960" y="427"/>
                </a:lnTo>
                <a:lnTo>
                  <a:pt x="962" y="410"/>
                </a:lnTo>
                <a:lnTo>
                  <a:pt x="720" y="306"/>
                </a:lnTo>
                <a:lnTo>
                  <a:pt x="649" y="319"/>
                </a:lnTo>
                <a:lnTo>
                  <a:pt x="639" y="278"/>
                </a:lnTo>
                <a:lnTo>
                  <a:pt x="649" y="255"/>
                </a:lnTo>
                <a:lnTo>
                  <a:pt x="622" y="194"/>
                </a:lnTo>
                <a:lnTo>
                  <a:pt x="232" y="18"/>
                </a:lnTo>
                <a:lnTo>
                  <a:pt x="187" y="87"/>
                </a:lnTo>
                <a:close/>
              </a:path>
            </a:pathLst>
          </a:custGeom>
          <a:solidFill>
            <a:srgbClr val="001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1" name="Freeform 26"/>
          <p:cNvSpPr>
            <a:spLocks/>
          </p:cNvSpPr>
          <p:nvPr/>
        </p:nvSpPr>
        <p:spPr bwMode="auto">
          <a:xfrm>
            <a:off x="3984028" y="1825331"/>
            <a:ext cx="1972372" cy="1737326"/>
          </a:xfrm>
          <a:custGeom>
            <a:avLst/>
            <a:gdLst>
              <a:gd name="T0" fmla="*/ 2147483647 w 1340"/>
              <a:gd name="T1" fmla="*/ 2147483647 h 1610"/>
              <a:gd name="T2" fmla="*/ 2147483647 w 1340"/>
              <a:gd name="T3" fmla="*/ 2147483647 h 1610"/>
              <a:gd name="T4" fmla="*/ 2147483647 w 1340"/>
              <a:gd name="T5" fmla="*/ 2147483647 h 1610"/>
              <a:gd name="T6" fmla="*/ 2147483647 w 1340"/>
              <a:gd name="T7" fmla="*/ 2147483647 h 1610"/>
              <a:gd name="T8" fmla="*/ 2147483647 w 1340"/>
              <a:gd name="T9" fmla="*/ 2147483647 h 1610"/>
              <a:gd name="T10" fmla="*/ 2147483647 w 1340"/>
              <a:gd name="T11" fmla="*/ 2147483647 h 1610"/>
              <a:gd name="T12" fmla="*/ 2147483647 w 1340"/>
              <a:gd name="T13" fmla="*/ 2147483647 h 1610"/>
              <a:gd name="T14" fmla="*/ 2147483647 w 1340"/>
              <a:gd name="T15" fmla="*/ 2147483647 h 1610"/>
              <a:gd name="T16" fmla="*/ 2147483647 w 1340"/>
              <a:gd name="T17" fmla="*/ 2147483647 h 1610"/>
              <a:gd name="T18" fmla="*/ 2147483647 w 1340"/>
              <a:gd name="T19" fmla="*/ 2147483647 h 1610"/>
              <a:gd name="T20" fmla="*/ 2147483647 w 1340"/>
              <a:gd name="T21" fmla="*/ 2147483647 h 1610"/>
              <a:gd name="T22" fmla="*/ 2147483647 w 1340"/>
              <a:gd name="T23" fmla="*/ 2147483647 h 1610"/>
              <a:gd name="T24" fmla="*/ 2147483647 w 1340"/>
              <a:gd name="T25" fmla="*/ 2147483647 h 1610"/>
              <a:gd name="T26" fmla="*/ 2147483647 w 1340"/>
              <a:gd name="T27" fmla="*/ 2147483647 h 1610"/>
              <a:gd name="T28" fmla="*/ 2147483647 w 1340"/>
              <a:gd name="T29" fmla="*/ 2147483647 h 1610"/>
              <a:gd name="T30" fmla="*/ 2147483647 w 1340"/>
              <a:gd name="T31" fmla="*/ 2147483647 h 1610"/>
              <a:gd name="T32" fmla="*/ 2147483647 w 1340"/>
              <a:gd name="T33" fmla="*/ 2147483647 h 1610"/>
              <a:gd name="T34" fmla="*/ 2147483647 w 1340"/>
              <a:gd name="T35" fmla="*/ 2147483647 h 1610"/>
              <a:gd name="T36" fmla="*/ 2147483647 w 1340"/>
              <a:gd name="T37" fmla="*/ 2147483647 h 1610"/>
              <a:gd name="T38" fmla="*/ 2147483647 w 1340"/>
              <a:gd name="T39" fmla="*/ 2147483647 h 1610"/>
              <a:gd name="T40" fmla="*/ 2147483647 w 1340"/>
              <a:gd name="T41" fmla="*/ 2147483647 h 1610"/>
              <a:gd name="T42" fmla="*/ 2147483647 w 1340"/>
              <a:gd name="T43" fmla="*/ 2147483647 h 1610"/>
              <a:gd name="T44" fmla="*/ 2147483647 w 1340"/>
              <a:gd name="T45" fmla="*/ 2147483647 h 1610"/>
              <a:gd name="T46" fmla="*/ 2147483647 w 1340"/>
              <a:gd name="T47" fmla="*/ 2147483647 h 1610"/>
              <a:gd name="T48" fmla="*/ 2147483647 w 1340"/>
              <a:gd name="T49" fmla="*/ 2147483647 h 1610"/>
              <a:gd name="T50" fmla="*/ 0 w 1340"/>
              <a:gd name="T51" fmla="*/ 2147483647 h 1610"/>
              <a:gd name="T52" fmla="*/ 2147483647 w 1340"/>
              <a:gd name="T53" fmla="*/ 2147483647 h 1610"/>
              <a:gd name="T54" fmla="*/ 2147483647 w 1340"/>
              <a:gd name="T55" fmla="*/ 2147483647 h 1610"/>
              <a:gd name="T56" fmla="*/ 2147483647 w 1340"/>
              <a:gd name="T57" fmla="*/ 0 h 1610"/>
              <a:gd name="T58" fmla="*/ 2147483647 w 1340"/>
              <a:gd name="T59" fmla="*/ 2147483647 h 1610"/>
              <a:gd name="T60" fmla="*/ 2147483647 w 1340"/>
              <a:gd name="T61" fmla="*/ 2147483647 h 1610"/>
              <a:gd name="T62" fmla="*/ 2147483647 w 1340"/>
              <a:gd name="T63" fmla="*/ 2147483647 h 1610"/>
              <a:gd name="T64" fmla="*/ 2147483647 w 1340"/>
              <a:gd name="T65" fmla="*/ 2147483647 h 1610"/>
              <a:gd name="T66" fmla="*/ 2147483647 w 1340"/>
              <a:gd name="T67" fmla="*/ 2147483647 h 1610"/>
              <a:gd name="T68" fmla="*/ 2147483647 w 1340"/>
              <a:gd name="T69" fmla="*/ 2147483647 h 1610"/>
              <a:gd name="T70" fmla="*/ 2147483647 w 1340"/>
              <a:gd name="T71" fmla="*/ 2147483647 h 1610"/>
              <a:gd name="T72" fmla="*/ 2147483647 w 1340"/>
              <a:gd name="T73" fmla="*/ 2147483647 h 161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1340"/>
              <a:gd name="T112" fmla="*/ 0 h 1610"/>
              <a:gd name="T113" fmla="*/ 1340 w 1340"/>
              <a:gd name="T114" fmla="*/ 1610 h 161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1340" h="1610">
                <a:moveTo>
                  <a:pt x="991" y="150"/>
                </a:moveTo>
                <a:lnTo>
                  <a:pt x="1186" y="563"/>
                </a:lnTo>
                <a:lnTo>
                  <a:pt x="1278" y="592"/>
                </a:lnTo>
                <a:lnTo>
                  <a:pt x="1330" y="579"/>
                </a:lnTo>
                <a:lnTo>
                  <a:pt x="1340" y="625"/>
                </a:lnTo>
                <a:lnTo>
                  <a:pt x="1133" y="895"/>
                </a:lnTo>
                <a:lnTo>
                  <a:pt x="1118" y="1143"/>
                </a:lnTo>
                <a:lnTo>
                  <a:pt x="996" y="1299"/>
                </a:lnTo>
                <a:lnTo>
                  <a:pt x="1002" y="1359"/>
                </a:lnTo>
                <a:lnTo>
                  <a:pt x="803" y="1600"/>
                </a:lnTo>
                <a:lnTo>
                  <a:pt x="695" y="1610"/>
                </a:lnTo>
                <a:lnTo>
                  <a:pt x="670" y="1571"/>
                </a:lnTo>
                <a:lnTo>
                  <a:pt x="682" y="1523"/>
                </a:lnTo>
                <a:lnTo>
                  <a:pt x="604" y="1326"/>
                </a:lnTo>
                <a:lnTo>
                  <a:pt x="583" y="1311"/>
                </a:lnTo>
                <a:lnTo>
                  <a:pt x="541" y="948"/>
                </a:lnTo>
                <a:lnTo>
                  <a:pt x="537" y="955"/>
                </a:lnTo>
                <a:lnTo>
                  <a:pt x="460" y="735"/>
                </a:lnTo>
                <a:lnTo>
                  <a:pt x="411" y="729"/>
                </a:lnTo>
                <a:lnTo>
                  <a:pt x="394" y="697"/>
                </a:lnTo>
                <a:lnTo>
                  <a:pt x="293" y="670"/>
                </a:lnTo>
                <a:lnTo>
                  <a:pt x="257" y="700"/>
                </a:lnTo>
                <a:lnTo>
                  <a:pt x="203" y="693"/>
                </a:lnTo>
                <a:lnTo>
                  <a:pt x="174" y="706"/>
                </a:lnTo>
                <a:lnTo>
                  <a:pt x="100" y="697"/>
                </a:lnTo>
                <a:lnTo>
                  <a:pt x="0" y="563"/>
                </a:lnTo>
                <a:lnTo>
                  <a:pt x="17" y="324"/>
                </a:lnTo>
                <a:lnTo>
                  <a:pt x="317" y="23"/>
                </a:lnTo>
                <a:lnTo>
                  <a:pt x="585" y="0"/>
                </a:lnTo>
                <a:lnTo>
                  <a:pt x="629" y="81"/>
                </a:lnTo>
                <a:lnTo>
                  <a:pt x="714" y="131"/>
                </a:lnTo>
                <a:lnTo>
                  <a:pt x="805" y="96"/>
                </a:lnTo>
                <a:lnTo>
                  <a:pt x="907" y="129"/>
                </a:lnTo>
                <a:lnTo>
                  <a:pt x="956" y="119"/>
                </a:lnTo>
                <a:lnTo>
                  <a:pt x="989" y="137"/>
                </a:lnTo>
                <a:lnTo>
                  <a:pt x="991" y="150"/>
                </a:lnTo>
                <a:close/>
              </a:path>
            </a:pathLst>
          </a:custGeom>
          <a:solidFill>
            <a:srgbClr val="001D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2" name="Group 27"/>
          <p:cNvGrpSpPr>
            <a:grpSpLocks/>
          </p:cNvGrpSpPr>
          <p:nvPr/>
        </p:nvGrpSpPr>
        <p:grpSpPr bwMode="auto">
          <a:xfrm>
            <a:off x="4433000" y="885899"/>
            <a:ext cx="1501371" cy="945279"/>
            <a:chOff x="2599" y="852"/>
            <a:chExt cx="1020" cy="876"/>
          </a:xfrm>
          <a:solidFill>
            <a:srgbClr val="13386E"/>
          </a:solidFill>
        </p:grpSpPr>
        <p:sp>
          <p:nvSpPr>
            <p:cNvPr id="150" name="Freeform 28"/>
            <p:cNvSpPr>
              <a:spLocks/>
            </p:cNvSpPr>
            <p:nvPr/>
          </p:nvSpPr>
          <p:spPr bwMode="auto">
            <a:xfrm>
              <a:off x="2869" y="1638"/>
              <a:ext cx="31" cy="38"/>
            </a:xfrm>
            <a:custGeom>
              <a:avLst/>
              <a:gdLst>
                <a:gd name="T0" fmla="*/ 6 w 31"/>
                <a:gd name="T1" fmla="*/ 0 h 38"/>
                <a:gd name="T2" fmla="*/ 0 w 31"/>
                <a:gd name="T3" fmla="*/ 38 h 38"/>
                <a:gd name="T4" fmla="*/ 16 w 31"/>
                <a:gd name="T5" fmla="*/ 38 h 38"/>
                <a:gd name="T6" fmla="*/ 16 w 31"/>
                <a:gd name="T7" fmla="*/ 31 h 38"/>
                <a:gd name="T8" fmla="*/ 31 w 31"/>
                <a:gd name="T9" fmla="*/ 17 h 38"/>
                <a:gd name="T10" fmla="*/ 31 w 31"/>
                <a:gd name="T11" fmla="*/ 2 h 38"/>
                <a:gd name="T12" fmla="*/ 6 w 31"/>
                <a:gd name="T13" fmla="*/ 0 h 38"/>
                <a:gd name="T14" fmla="*/ 6 w 31"/>
                <a:gd name="T15" fmla="*/ 0 h 3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38"/>
                <a:gd name="T26" fmla="*/ 31 w 31"/>
                <a:gd name="T27" fmla="*/ 38 h 3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38">
                  <a:moveTo>
                    <a:pt x="6" y="0"/>
                  </a:moveTo>
                  <a:lnTo>
                    <a:pt x="0" y="38"/>
                  </a:lnTo>
                  <a:lnTo>
                    <a:pt x="16" y="38"/>
                  </a:lnTo>
                  <a:lnTo>
                    <a:pt x="16" y="31"/>
                  </a:lnTo>
                  <a:lnTo>
                    <a:pt x="31" y="17"/>
                  </a:lnTo>
                  <a:lnTo>
                    <a:pt x="31" y="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51" name="Freeform 29"/>
            <p:cNvSpPr>
              <a:spLocks/>
            </p:cNvSpPr>
            <p:nvPr/>
          </p:nvSpPr>
          <p:spPr bwMode="auto">
            <a:xfrm>
              <a:off x="2667" y="1333"/>
              <a:ext cx="54" cy="60"/>
            </a:xfrm>
            <a:custGeom>
              <a:avLst/>
              <a:gdLst>
                <a:gd name="T0" fmla="*/ 44 w 54"/>
                <a:gd name="T1" fmla="*/ 7 h 60"/>
                <a:gd name="T2" fmla="*/ 11 w 54"/>
                <a:gd name="T3" fmla="*/ 21 h 60"/>
                <a:gd name="T4" fmla="*/ 0 w 54"/>
                <a:gd name="T5" fmla="*/ 60 h 60"/>
                <a:gd name="T6" fmla="*/ 46 w 54"/>
                <a:gd name="T7" fmla="*/ 42 h 60"/>
                <a:gd name="T8" fmla="*/ 54 w 54"/>
                <a:gd name="T9" fmla="*/ 23 h 60"/>
                <a:gd name="T10" fmla="*/ 46 w 54"/>
                <a:gd name="T11" fmla="*/ 15 h 60"/>
                <a:gd name="T12" fmla="*/ 48 w 54"/>
                <a:gd name="T13" fmla="*/ 0 h 60"/>
                <a:gd name="T14" fmla="*/ 23 w 54"/>
                <a:gd name="T15" fmla="*/ 0 h 60"/>
                <a:gd name="T16" fmla="*/ 44 w 54"/>
                <a:gd name="T17" fmla="*/ 7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4"/>
                <a:gd name="T28" fmla="*/ 0 h 60"/>
                <a:gd name="T29" fmla="*/ 54 w 54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4" h="60">
                  <a:moveTo>
                    <a:pt x="44" y="7"/>
                  </a:moveTo>
                  <a:lnTo>
                    <a:pt x="11" y="21"/>
                  </a:lnTo>
                  <a:lnTo>
                    <a:pt x="0" y="60"/>
                  </a:lnTo>
                  <a:lnTo>
                    <a:pt x="46" y="42"/>
                  </a:lnTo>
                  <a:lnTo>
                    <a:pt x="54" y="23"/>
                  </a:lnTo>
                  <a:lnTo>
                    <a:pt x="46" y="15"/>
                  </a:lnTo>
                  <a:lnTo>
                    <a:pt x="48" y="0"/>
                  </a:lnTo>
                  <a:lnTo>
                    <a:pt x="23" y="0"/>
                  </a:lnTo>
                  <a:lnTo>
                    <a:pt x="44" y="7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52" name="Group 31"/>
            <p:cNvGrpSpPr>
              <a:grpSpLocks/>
            </p:cNvGrpSpPr>
            <p:nvPr/>
          </p:nvGrpSpPr>
          <p:grpSpPr bwMode="auto">
            <a:xfrm>
              <a:off x="2599" y="852"/>
              <a:ext cx="1020" cy="876"/>
              <a:chOff x="2599" y="852"/>
              <a:chExt cx="1020" cy="876"/>
            </a:xfrm>
            <a:grpFill/>
          </p:grpSpPr>
          <p:sp>
            <p:nvSpPr>
              <p:cNvPr id="153" name="Freeform 32"/>
              <p:cNvSpPr>
                <a:spLocks/>
              </p:cNvSpPr>
              <p:nvPr/>
            </p:nvSpPr>
            <p:spPr bwMode="auto">
              <a:xfrm>
                <a:off x="2599" y="1014"/>
                <a:ext cx="1020" cy="714"/>
              </a:xfrm>
              <a:custGeom>
                <a:avLst/>
                <a:gdLst>
                  <a:gd name="T0" fmla="*/ 670 w 1020"/>
                  <a:gd name="T1" fmla="*/ 101 h 714"/>
                  <a:gd name="T2" fmla="*/ 707 w 1020"/>
                  <a:gd name="T3" fmla="*/ 79 h 714"/>
                  <a:gd name="T4" fmla="*/ 738 w 1020"/>
                  <a:gd name="T5" fmla="*/ 66 h 714"/>
                  <a:gd name="T6" fmla="*/ 772 w 1020"/>
                  <a:gd name="T7" fmla="*/ 60 h 714"/>
                  <a:gd name="T8" fmla="*/ 817 w 1020"/>
                  <a:gd name="T9" fmla="*/ 48 h 714"/>
                  <a:gd name="T10" fmla="*/ 886 w 1020"/>
                  <a:gd name="T11" fmla="*/ 31 h 714"/>
                  <a:gd name="T12" fmla="*/ 1020 w 1020"/>
                  <a:gd name="T13" fmla="*/ 77 h 714"/>
                  <a:gd name="T14" fmla="*/ 1006 w 1020"/>
                  <a:gd name="T15" fmla="*/ 363 h 714"/>
                  <a:gd name="T16" fmla="*/ 929 w 1020"/>
                  <a:gd name="T17" fmla="*/ 340 h 714"/>
                  <a:gd name="T18" fmla="*/ 948 w 1020"/>
                  <a:gd name="T19" fmla="*/ 380 h 714"/>
                  <a:gd name="T20" fmla="*/ 942 w 1020"/>
                  <a:gd name="T21" fmla="*/ 438 h 714"/>
                  <a:gd name="T22" fmla="*/ 865 w 1020"/>
                  <a:gd name="T23" fmla="*/ 485 h 714"/>
                  <a:gd name="T24" fmla="*/ 923 w 1020"/>
                  <a:gd name="T25" fmla="*/ 660 h 714"/>
                  <a:gd name="T26" fmla="*/ 796 w 1020"/>
                  <a:gd name="T27" fmla="*/ 589 h 714"/>
                  <a:gd name="T28" fmla="*/ 761 w 1020"/>
                  <a:gd name="T29" fmla="*/ 558 h 714"/>
                  <a:gd name="T30" fmla="*/ 703 w 1020"/>
                  <a:gd name="T31" fmla="*/ 498 h 714"/>
                  <a:gd name="T32" fmla="*/ 666 w 1020"/>
                  <a:gd name="T33" fmla="*/ 529 h 714"/>
                  <a:gd name="T34" fmla="*/ 637 w 1020"/>
                  <a:gd name="T35" fmla="*/ 485 h 714"/>
                  <a:gd name="T36" fmla="*/ 500 w 1020"/>
                  <a:gd name="T37" fmla="*/ 601 h 714"/>
                  <a:gd name="T38" fmla="*/ 510 w 1020"/>
                  <a:gd name="T39" fmla="*/ 658 h 714"/>
                  <a:gd name="T40" fmla="*/ 469 w 1020"/>
                  <a:gd name="T41" fmla="*/ 709 h 714"/>
                  <a:gd name="T42" fmla="*/ 431 w 1020"/>
                  <a:gd name="T43" fmla="*/ 633 h 714"/>
                  <a:gd name="T44" fmla="*/ 402 w 1020"/>
                  <a:gd name="T45" fmla="*/ 678 h 714"/>
                  <a:gd name="T46" fmla="*/ 369 w 1020"/>
                  <a:gd name="T47" fmla="*/ 711 h 714"/>
                  <a:gd name="T48" fmla="*/ 324 w 1020"/>
                  <a:gd name="T49" fmla="*/ 678 h 714"/>
                  <a:gd name="T50" fmla="*/ 361 w 1020"/>
                  <a:gd name="T51" fmla="*/ 622 h 714"/>
                  <a:gd name="T52" fmla="*/ 311 w 1020"/>
                  <a:gd name="T53" fmla="*/ 579 h 714"/>
                  <a:gd name="T54" fmla="*/ 294 w 1020"/>
                  <a:gd name="T55" fmla="*/ 597 h 714"/>
                  <a:gd name="T56" fmla="*/ 118 w 1020"/>
                  <a:gd name="T57" fmla="*/ 689 h 714"/>
                  <a:gd name="T58" fmla="*/ 17 w 1020"/>
                  <a:gd name="T59" fmla="*/ 548 h 714"/>
                  <a:gd name="T60" fmla="*/ 114 w 1020"/>
                  <a:gd name="T61" fmla="*/ 479 h 714"/>
                  <a:gd name="T62" fmla="*/ 106 w 1020"/>
                  <a:gd name="T63" fmla="*/ 446 h 714"/>
                  <a:gd name="T64" fmla="*/ 180 w 1020"/>
                  <a:gd name="T65" fmla="*/ 409 h 714"/>
                  <a:gd name="T66" fmla="*/ 129 w 1020"/>
                  <a:gd name="T67" fmla="*/ 363 h 714"/>
                  <a:gd name="T68" fmla="*/ 135 w 1020"/>
                  <a:gd name="T69" fmla="*/ 265 h 714"/>
                  <a:gd name="T70" fmla="*/ 189 w 1020"/>
                  <a:gd name="T71" fmla="*/ 249 h 714"/>
                  <a:gd name="T72" fmla="*/ 195 w 1020"/>
                  <a:gd name="T73" fmla="*/ 299 h 714"/>
                  <a:gd name="T74" fmla="*/ 203 w 1020"/>
                  <a:gd name="T75" fmla="*/ 390 h 714"/>
                  <a:gd name="T76" fmla="*/ 243 w 1020"/>
                  <a:gd name="T77" fmla="*/ 373 h 714"/>
                  <a:gd name="T78" fmla="*/ 301 w 1020"/>
                  <a:gd name="T79" fmla="*/ 336 h 714"/>
                  <a:gd name="T80" fmla="*/ 324 w 1020"/>
                  <a:gd name="T81" fmla="*/ 278 h 714"/>
                  <a:gd name="T82" fmla="*/ 361 w 1020"/>
                  <a:gd name="T83" fmla="*/ 276 h 714"/>
                  <a:gd name="T84" fmla="*/ 348 w 1020"/>
                  <a:gd name="T85" fmla="*/ 321 h 714"/>
                  <a:gd name="T86" fmla="*/ 407 w 1020"/>
                  <a:gd name="T87" fmla="*/ 328 h 714"/>
                  <a:gd name="T88" fmla="*/ 485 w 1020"/>
                  <a:gd name="T89" fmla="*/ 296 h 714"/>
                  <a:gd name="T90" fmla="*/ 527 w 1020"/>
                  <a:gd name="T91" fmla="*/ 253 h 714"/>
                  <a:gd name="T92" fmla="*/ 494 w 1020"/>
                  <a:gd name="T93" fmla="*/ 184 h 714"/>
                  <a:gd name="T94" fmla="*/ 537 w 1020"/>
                  <a:gd name="T95" fmla="*/ 101 h 714"/>
                  <a:gd name="T96" fmla="*/ 425 w 1020"/>
                  <a:gd name="T97" fmla="*/ 282 h 714"/>
                  <a:gd name="T98" fmla="*/ 384 w 1020"/>
                  <a:gd name="T99" fmla="*/ 301 h 714"/>
                  <a:gd name="T100" fmla="*/ 359 w 1020"/>
                  <a:gd name="T101" fmla="*/ 240 h 714"/>
                  <a:gd name="T102" fmla="*/ 297 w 1020"/>
                  <a:gd name="T103" fmla="*/ 245 h 714"/>
                  <a:gd name="T104" fmla="*/ 612 w 1020"/>
                  <a:gd name="T105" fmla="*/ 0 h 714"/>
                  <a:gd name="T106" fmla="*/ 697 w 1020"/>
                  <a:gd name="T107" fmla="*/ 45 h 714"/>
                  <a:gd name="T108" fmla="*/ 658 w 1020"/>
                  <a:gd name="T109" fmla="*/ 77 h 714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020"/>
                  <a:gd name="T166" fmla="*/ 0 h 714"/>
                  <a:gd name="T167" fmla="*/ 1020 w 1020"/>
                  <a:gd name="T168" fmla="*/ 714 h 714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020" h="714">
                    <a:moveTo>
                      <a:pt x="658" y="77"/>
                    </a:moveTo>
                    <a:lnTo>
                      <a:pt x="670" y="101"/>
                    </a:lnTo>
                    <a:lnTo>
                      <a:pt x="687" y="77"/>
                    </a:lnTo>
                    <a:lnTo>
                      <a:pt x="707" y="79"/>
                    </a:lnTo>
                    <a:lnTo>
                      <a:pt x="714" y="68"/>
                    </a:lnTo>
                    <a:lnTo>
                      <a:pt x="738" y="66"/>
                    </a:lnTo>
                    <a:lnTo>
                      <a:pt x="749" y="60"/>
                    </a:lnTo>
                    <a:lnTo>
                      <a:pt x="772" y="60"/>
                    </a:lnTo>
                    <a:lnTo>
                      <a:pt x="782" y="46"/>
                    </a:lnTo>
                    <a:lnTo>
                      <a:pt x="817" y="48"/>
                    </a:lnTo>
                    <a:lnTo>
                      <a:pt x="830" y="62"/>
                    </a:lnTo>
                    <a:lnTo>
                      <a:pt x="886" y="31"/>
                    </a:lnTo>
                    <a:lnTo>
                      <a:pt x="1006" y="46"/>
                    </a:lnTo>
                    <a:lnTo>
                      <a:pt x="1020" y="77"/>
                    </a:lnTo>
                    <a:lnTo>
                      <a:pt x="989" y="110"/>
                    </a:lnTo>
                    <a:lnTo>
                      <a:pt x="1006" y="363"/>
                    </a:lnTo>
                    <a:lnTo>
                      <a:pt x="971" y="363"/>
                    </a:lnTo>
                    <a:lnTo>
                      <a:pt x="929" y="340"/>
                    </a:lnTo>
                    <a:lnTo>
                      <a:pt x="929" y="357"/>
                    </a:lnTo>
                    <a:lnTo>
                      <a:pt x="948" y="380"/>
                    </a:lnTo>
                    <a:lnTo>
                      <a:pt x="956" y="431"/>
                    </a:lnTo>
                    <a:lnTo>
                      <a:pt x="942" y="438"/>
                    </a:lnTo>
                    <a:lnTo>
                      <a:pt x="931" y="431"/>
                    </a:lnTo>
                    <a:lnTo>
                      <a:pt x="865" y="485"/>
                    </a:lnTo>
                    <a:lnTo>
                      <a:pt x="929" y="597"/>
                    </a:lnTo>
                    <a:lnTo>
                      <a:pt x="923" y="660"/>
                    </a:lnTo>
                    <a:lnTo>
                      <a:pt x="828" y="574"/>
                    </a:lnTo>
                    <a:lnTo>
                      <a:pt x="796" y="589"/>
                    </a:lnTo>
                    <a:lnTo>
                      <a:pt x="780" y="564"/>
                    </a:lnTo>
                    <a:lnTo>
                      <a:pt x="761" y="558"/>
                    </a:lnTo>
                    <a:lnTo>
                      <a:pt x="726" y="485"/>
                    </a:lnTo>
                    <a:lnTo>
                      <a:pt x="703" y="498"/>
                    </a:lnTo>
                    <a:lnTo>
                      <a:pt x="695" y="521"/>
                    </a:lnTo>
                    <a:lnTo>
                      <a:pt x="666" y="529"/>
                    </a:lnTo>
                    <a:lnTo>
                      <a:pt x="660" y="502"/>
                    </a:lnTo>
                    <a:lnTo>
                      <a:pt x="637" y="485"/>
                    </a:lnTo>
                    <a:lnTo>
                      <a:pt x="608" y="541"/>
                    </a:lnTo>
                    <a:lnTo>
                      <a:pt x="500" y="601"/>
                    </a:lnTo>
                    <a:lnTo>
                      <a:pt x="496" y="631"/>
                    </a:lnTo>
                    <a:lnTo>
                      <a:pt x="510" y="658"/>
                    </a:lnTo>
                    <a:lnTo>
                      <a:pt x="506" y="714"/>
                    </a:lnTo>
                    <a:lnTo>
                      <a:pt x="469" y="709"/>
                    </a:lnTo>
                    <a:lnTo>
                      <a:pt x="351" y="518"/>
                    </a:lnTo>
                    <a:lnTo>
                      <a:pt x="431" y="633"/>
                    </a:lnTo>
                    <a:lnTo>
                      <a:pt x="407" y="649"/>
                    </a:lnTo>
                    <a:lnTo>
                      <a:pt x="402" y="678"/>
                    </a:lnTo>
                    <a:lnTo>
                      <a:pt x="375" y="687"/>
                    </a:lnTo>
                    <a:lnTo>
                      <a:pt x="369" y="711"/>
                    </a:lnTo>
                    <a:lnTo>
                      <a:pt x="332" y="713"/>
                    </a:lnTo>
                    <a:lnTo>
                      <a:pt x="324" y="678"/>
                    </a:lnTo>
                    <a:lnTo>
                      <a:pt x="379" y="670"/>
                    </a:lnTo>
                    <a:lnTo>
                      <a:pt x="361" y="622"/>
                    </a:lnTo>
                    <a:lnTo>
                      <a:pt x="313" y="591"/>
                    </a:lnTo>
                    <a:lnTo>
                      <a:pt x="311" y="579"/>
                    </a:lnTo>
                    <a:lnTo>
                      <a:pt x="295" y="581"/>
                    </a:lnTo>
                    <a:lnTo>
                      <a:pt x="294" y="597"/>
                    </a:lnTo>
                    <a:lnTo>
                      <a:pt x="137" y="633"/>
                    </a:lnTo>
                    <a:lnTo>
                      <a:pt x="118" y="689"/>
                    </a:lnTo>
                    <a:lnTo>
                      <a:pt x="0" y="697"/>
                    </a:lnTo>
                    <a:lnTo>
                      <a:pt x="17" y="548"/>
                    </a:lnTo>
                    <a:lnTo>
                      <a:pt x="139" y="531"/>
                    </a:lnTo>
                    <a:lnTo>
                      <a:pt x="114" y="479"/>
                    </a:lnTo>
                    <a:lnTo>
                      <a:pt x="104" y="471"/>
                    </a:lnTo>
                    <a:lnTo>
                      <a:pt x="106" y="446"/>
                    </a:lnTo>
                    <a:lnTo>
                      <a:pt x="156" y="435"/>
                    </a:lnTo>
                    <a:lnTo>
                      <a:pt x="180" y="409"/>
                    </a:lnTo>
                    <a:lnTo>
                      <a:pt x="81" y="429"/>
                    </a:lnTo>
                    <a:lnTo>
                      <a:pt x="129" y="363"/>
                    </a:lnTo>
                    <a:lnTo>
                      <a:pt x="147" y="369"/>
                    </a:lnTo>
                    <a:lnTo>
                      <a:pt x="135" y="265"/>
                    </a:lnTo>
                    <a:lnTo>
                      <a:pt x="147" y="245"/>
                    </a:lnTo>
                    <a:lnTo>
                      <a:pt x="189" y="249"/>
                    </a:lnTo>
                    <a:lnTo>
                      <a:pt x="207" y="265"/>
                    </a:lnTo>
                    <a:lnTo>
                      <a:pt x="195" y="299"/>
                    </a:lnTo>
                    <a:lnTo>
                      <a:pt x="222" y="359"/>
                    </a:lnTo>
                    <a:lnTo>
                      <a:pt x="203" y="390"/>
                    </a:lnTo>
                    <a:lnTo>
                      <a:pt x="216" y="396"/>
                    </a:lnTo>
                    <a:lnTo>
                      <a:pt x="243" y="373"/>
                    </a:lnTo>
                    <a:lnTo>
                      <a:pt x="247" y="351"/>
                    </a:lnTo>
                    <a:lnTo>
                      <a:pt x="301" y="336"/>
                    </a:lnTo>
                    <a:lnTo>
                      <a:pt x="326" y="303"/>
                    </a:lnTo>
                    <a:lnTo>
                      <a:pt x="324" y="278"/>
                    </a:lnTo>
                    <a:lnTo>
                      <a:pt x="346" y="265"/>
                    </a:lnTo>
                    <a:lnTo>
                      <a:pt x="361" y="276"/>
                    </a:lnTo>
                    <a:lnTo>
                      <a:pt x="361" y="303"/>
                    </a:lnTo>
                    <a:lnTo>
                      <a:pt x="348" y="321"/>
                    </a:lnTo>
                    <a:lnTo>
                      <a:pt x="353" y="328"/>
                    </a:lnTo>
                    <a:lnTo>
                      <a:pt x="407" y="328"/>
                    </a:lnTo>
                    <a:lnTo>
                      <a:pt x="425" y="309"/>
                    </a:lnTo>
                    <a:lnTo>
                      <a:pt x="485" y="296"/>
                    </a:lnTo>
                    <a:lnTo>
                      <a:pt x="490" y="240"/>
                    </a:lnTo>
                    <a:lnTo>
                      <a:pt x="527" y="253"/>
                    </a:lnTo>
                    <a:lnTo>
                      <a:pt x="535" y="209"/>
                    </a:lnTo>
                    <a:lnTo>
                      <a:pt x="494" y="184"/>
                    </a:lnTo>
                    <a:lnTo>
                      <a:pt x="541" y="118"/>
                    </a:lnTo>
                    <a:lnTo>
                      <a:pt x="537" y="101"/>
                    </a:lnTo>
                    <a:lnTo>
                      <a:pt x="440" y="276"/>
                    </a:lnTo>
                    <a:lnTo>
                      <a:pt x="425" y="282"/>
                    </a:lnTo>
                    <a:lnTo>
                      <a:pt x="419" y="294"/>
                    </a:lnTo>
                    <a:lnTo>
                      <a:pt x="384" y="301"/>
                    </a:lnTo>
                    <a:lnTo>
                      <a:pt x="361" y="222"/>
                    </a:lnTo>
                    <a:lnTo>
                      <a:pt x="359" y="240"/>
                    </a:lnTo>
                    <a:lnTo>
                      <a:pt x="338" y="255"/>
                    </a:lnTo>
                    <a:lnTo>
                      <a:pt x="297" y="245"/>
                    </a:lnTo>
                    <a:lnTo>
                      <a:pt x="315" y="185"/>
                    </a:lnTo>
                    <a:lnTo>
                      <a:pt x="612" y="0"/>
                    </a:lnTo>
                    <a:lnTo>
                      <a:pt x="689" y="21"/>
                    </a:lnTo>
                    <a:lnTo>
                      <a:pt x="697" y="45"/>
                    </a:lnTo>
                    <a:lnTo>
                      <a:pt x="664" y="54"/>
                    </a:lnTo>
                    <a:lnTo>
                      <a:pt x="658" y="77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54" name="Freeform 33"/>
              <p:cNvSpPr>
                <a:spLocks/>
              </p:cNvSpPr>
              <p:nvPr/>
            </p:nvSpPr>
            <p:spPr bwMode="auto">
              <a:xfrm>
                <a:off x="3076" y="852"/>
                <a:ext cx="120" cy="52"/>
              </a:xfrm>
              <a:custGeom>
                <a:avLst/>
                <a:gdLst>
                  <a:gd name="T0" fmla="*/ 116 w 120"/>
                  <a:gd name="T1" fmla="*/ 19 h 52"/>
                  <a:gd name="T2" fmla="*/ 77 w 120"/>
                  <a:gd name="T3" fmla="*/ 27 h 52"/>
                  <a:gd name="T4" fmla="*/ 52 w 120"/>
                  <a:gd name="T5" fmla="*/ 52 h 52"/>
                  <a:gd name="T6" fmla="*/ 0 w 120"/>
                  <a:gd name="T7" fmla="*/ 6 h 52"/>
                  <a:gd name="T8" fmla="*/ 120 w 120"/>
                  <a:gd name="T9" fmla="*/ 0 h 52"/>
                  <a:gd name="T10" fmla="*/ 116 w 120"/>
                  <a:gd name="T11" fmla="*/ 19 h 52"/>
                  <a:gd name="T12" fmla="*/ 116 w 120"/>
                  <a:gd name="T13" fmla="*/ 19 h 5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20"/>
                  <a:gd name="T22" fmla="*/ 0 h 52"/>
                  <a:gd name="T23" fmla="*/ 120 w 120"/>
                  <a:gd name="T24" fmla="*/ 52 h 5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20" h="52">
                    <a:moveTo>
                      <a:pt x="116" y="19"/>
                    </a:moveTo>
                    <a:lnTo>
                      <a:pt x="77" y="27"/>
                    </a:lnTo>
                    <a:lnTo>
                      <a:pt x="52" y="52"/>
                    </a:lnTo>
                    <a:lnTo>
                      <a:pt x="0" y="6"/>
                    </a:lnTo>
                    <a:lnTo>
                      <a:pt x="120" y="0"/>
                    </a:lnTo>
                    <a:lnTo>
                      <a:pt x="116" y="19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55" name="Freeform 34"/>
              <p:cNvSpPr>
                <a:spLocks/>
              </p:cNvSpPr>
              <p:nvPr/>
            </p:nvSpPr>
            <p:spPr bwMode="auto">
              <a:xfrm>
                <a:off x="3416" y="923"/>
                <a:ext cx="35" cy="74"/>
              </a:xfrm>
              <a:custGeom>
                <a:avLst/>
                <a:gdLst>
                  <a:gd name="T0" fmla="*/ 35 w 35"/>
                  <a:gd name="T1" fmla="*/ 0 h 74"/>
                  <a:gd name="T2" fmla="*/ 15 w 35"/>
                  <a:gd name="T3" fmla="*/ 10 h 74"/>
                  <a:gd name="T4" fmla="*/ 0 w 35"/>
                  <a:gd name="T5" fmla="*/ 66 h 74"/>
                  <a:gd name="T6" fmla="*/ 29 w 35"/>
                  <a:gd name="T7" fmla="*/ 74 h 74"/>
                  <a:gd name="T8" fmla="*/ 19 w 35"/>
                  <a:gd name="T9" fmla="*/ 41 h 74"/>
                  <a:gd name="T10" fmla="*/ 29 w 35"/>
                  <a:gd name="T11" fmla="*/ 31 h 74"/>
                  <a:gd name="T12" fmla="*/ 27 w 35"/>
                  <a:gd name="T13" fmla="*/ 8 h 74"/>
                  <a:gd name="T14" fmla="*/ 35 w 35"/>
                  <a:gd name="T15" fmla="*/ 0 h 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"/>
                  <a:gd name="T25" fmla="*/ 0 h 74"/>
                  <a:gd name="T26" fmla="*/ 35 w 35"/>
                  <a:gd name="T27" fmla="*/ 74 h 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" h="74">
                    <a:moveTo>
                      <a:pt x="35" y="0"/>
                    </a:moveTo>
                    <a:lnTo>
                      <a:pt x="15" y="10"/>
                    </a:lnTo>
                    <a:lnTo>
                      <a:pt x="0" y="66"/>
                    </a:lnTo>
                    <a:lnTo>
                      <a:pt x="29" y="74"/>
                    </a:lnTo>
                    <a:lnTo>
                      <a:pt x="19" y="41"/>
                    </a:lnTo>
                    <a:lnTo>
                      <a:pt x="29" y="31"/>
                    </a:lnTo>
                    <a:lnTo>
                      <a:pt x="27" y="8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33" name="Freeform 36"/>
          <p:cNvSpPr>
            <a:spLocks/>
          </p:cNvSpPr>
          <p:nvPr/>
        </p:nvSpPr>
        <p:spPr bwMode="auto">
          <a:xfrm>
            <a:off x="5709118" y="3005849"/>
            <a:ext cx="216372" cy="333437"/>
          </a:xfrm>
          <a:custGeom>
            <a:avLst/>
            <a:gdLst>
              <a:gd name="T0" fmla="*/ 2147483647 w 147"/>
              <a:gd name="T1" fmla="*/ 0 h 309"/>
              <a:gd name="T2" fmla="*/ 2147483647 w 147"/>
              <a:gd name="T3" fmla="*/ 2147483647 h 309"/>
              <a:gd name="T4" fmla="*/ 2147483647 w 147"/>
              <a:gd name="T5" fmla="*/ 2147483647 h 309"/>
              <a:gd name="T6" fmla="*/ 2147483647 w 147"/>
              <a:gd name="T7" fmla="*/ 2147483647 h 309"/>
              <a:gd name="T8" fmla="*/ 0 w 147"/>
              <a:gd name="T9" fmla="*/ 2147483647 h 309"/>
              <a:gd name="T10" fmla="*/ 2147483647 w 147"/>
              <a:gd name="T11" fmla="*/ 2147483647 h 309"/>
              <a:gd name="T12" fmla="*/ 2147483647 w 147"/>
              <a:gd name="T13" fmla="*/ 2147483647 h 309"/>
              <a:gd name="T14" fmla="*/ 2147483647 w 147"/>
              <a:gd name="T15" fmla="*/ 2147483647 h 309"/>
              <a:gd name="T16" fmla="*/ 2147483647 w 147"/>
              <a:gd name="T17" fmla="*/ 2147483647 h 309"/>
              <a:gd name="T18" fmla="*/ 2147483647 w 147"/>
              <a:gd name="T19" fmla="*/ 0 h 30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"/>
              <a:gd name="T31" fmla="*/ 0 h 309"/>
              <a:gd name="T32" fmla="*/ 147 w 147"/>
              <a:gd name="T33" fmla="*/ 309 h 30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" h="309">
                <a:moveTo>
                  <a:pt x="141" y="0"/>
                </a:moveTo>
                <a:lnTo>
                  <a:pt x="93" y="50"/>
                </a:lnTo>
                <a:lnTo>
                  <a:pt x="93" y="78"/>
                </a:lnTo>
                <a:lnTo>
                  <a:pt x="27" y="128"/>
                </a:lnTo>
                <a:lnTo>
                  <a:pt x="0" y="303"/>
                </a:lnTo>
                <a:lnTo>
                  <a:pt x="27" y="309"/>
                </a:lnTo>
                <a:lnTo>
                  <a:pt x="54" y="292"/>
                </a:lnTo>
                <a:lnTo>
                  <a:pt x="147" y="43"/>
                </a:lnTo>
                <a:lnTo>
                  <a:pt x="135" y="2"/>
                </a:lnTo>
                <a:lnTo>
                  <a:pt x="141" y="0"/>
                </a:lnTo>
                <a:close/>
              </a:path>
            </a:pathLst>
          </a:custGeom>
          <a:solidFill>
            <a:srgbClr val="024D8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grpSp>
        <p:nvGrpSpPr>
          <p:cNvPr id="34" name="Group 38"/>
          <p:cNvGrpSpPr>
            <a:grpSpLocks/>
          </p:cNvGrpSpPr>
          <p:nvPr/>
        </p:nvGrpSpPr>
        <p:grpSpPr bwMode="auto">
          <a:xfrm>
            <a:off x="5165982" y="914584"/>
            <a:ext cx="2905569" cy="1737326"/>
            <a:chOff x="3364" y="906"/>
            <a:chExt cx="1974" cy="1610"/>
          </a:xfrm>
          <a:solidFill>
            <a:srgbClr val="13386E"/>
          </a:solidFill>
        </p:grpSpPr>
        <p:sp>
          <p:nvSpPr>
            <p:cNvPr id="142" name="Freeform 39"/>
            <p:cNvSpPr>
              <a:spLocks/>
            </p:cNvSpPr>
            <p:nvPr/>
          </p:nvSpPr>
          <p:spPr bwMode="auto">
            <a:xfrm>
              <a:off x="3364" y="906"/>
              <a:ext cx="1887" cy="1610"/>
            </a:xfrm>
            <a:custGeom>
              <a:avLst/>
              <a:gdLst>
                <a:gd name="T0" fmla="*/ 421 w 1887"/>
                <a:gd name="T1" fmla="*/ 647 h 1610"/>
                <a:gd name="T2" fmla="*/ 458 w 1887"/>
                <a:gd name="T3" fmla="*/ 730 h 1610"/>
                <a:gd name="T4" fmla="*/ 359 w 1887"/>
                <a:gd name="T5" fmla="*/ 763 h 1610"/>
                <a:gd name="T6" fmla="*/ 0 w 1887"/>
                <a:gd name="T7" fmla="*/ 714 h 1610"/>
                <a:gd name="T8" fmla="*/ 14 w 1887"/>
                <a:gd name="T9" fmla="*/ 765 h 1610"/>
                <a:gd name="T10" fmla="*/ 87 w 1887"/>
                <a:gd name="T11" fmla="*/ 788 h 1610"/>
                <a:gd name="T12" fmla="*/ 157 w 1887"/>
                <a:gd name="T13" fmla="*/ 792 h 1610"/>
                <a:gd name="T14" fmla="*/ 191 w 1887"/>
                <a:gd name="T15" fmla="*/ 792 h 1610"/>
                <a:gd name="T16" fmla="*/ 153 w 1887"/>
                <a:gd name="T17" fmla="*/ 929 h 1610"/>
                <a:gd name="T18" fmla="*/ 234 w 1887"/>
                <a:gd name="T19" fmla="*/ 1126 h 1610"/>
                <a:gd name="T20" fmla="*/ 653 w 1887"/>
                <a:gd name="T21" fmla="*/ 1164 h 1610"/>
                <a:gd name="T22" fmla="*/ 566 w 1887"/>
                <a:gd name="T23" fmla="*/ 1052 h 1610"/>
                <a:gd name="T24" fmla="*/ 495 w 1887"/>
                <a:gd name="T25" fmla="*/ 1102 h 1610"/>
                <a:gd name="T26" fmla="*/ 444 w 1887"/>
                <a:gd name="T27" fmla="*/ 1050 h 1610"/>
                <a:gd name="T28" fmla="*/ 419 w 1887"/>
                <a:gd name="T29" fmla="*/ 983 h 1610"/>
                <a:gd name="T30" fmla="*/ 419 w 1887"/>
                <a:gd name="T31" fmla="*/ 958 h 1610"/>
                <a:gd name="T32" fmla="*/ 761 w 1887"/>
                <a:gd name="T33" fmla="*/ 1054 h 1610"/>
                <a:gd name="T34" fmla="*/ 879 w 1887"/>
                <a:gd name="T35" fmla="*/ 1156 h 1610"/>
                <a:gd name="T36" fmla="*/ 921 w 1887"/>
                <a:gd name="T37" fmla="*/ 1127 h 1610"/>
                <a:gd name="T38" fmla="*/ 1093 w 1887"/>
                <a:gd name="T39" fmla="*/ 1446 h 1610"/>
                <a:gd name="T40" fmla="*/ 1099 w 1887"/>
                <a:gd name="T41" fmla="*/ 1284 h 1610"/>
                <a:gd name="T42" fmla="*/ 1199 w 1887"/>
                <a:gd name="T43" fmla="*/ 1168 h 1610"/>
                <a:gd name="T44" fmla="*/ 1406 w 1887"/>
                <a:gd name="T45" fmla="*/ 1280 h 1610"/>
                <a:gd name="T46" fmla="*/ 1632 w 1887"/>
                <a:gd name="T47" fmla="*/ 1610 h 1610"/>
                <a:gd name="T48" fmla="*/ 1626 w 1887"/>
                <a:gd name="T49" fmla="*/ 1413 h 1610"/>
                <a:gd name="T50" fmla="*/ 1661 w 1887"/>
                <a:gd name="T51" fmla="*/ 1427 h 1610"/>
                <a:gd name="T52" fmla="*/ 1711 w 1887"/>
                <a:gd name="T53" fmla="*/ 1349 h 1610"/>
                <a:gd name="T54" fmla="*/ 1630 w 1887"/>
                <a:gd name="T55" fmla="*/ 1170 h 1610"/>
                <a:gd name="T56" fmla="*/ 1788 w 1887"/>
                <a:gd name="T57" fmla="*/ 1064 h 1610"/>
                <a:gd name="T58" fmla="*/ 1744 w 1887"/>
                <a:gd name="T59" fmla="*/ 938 h 1610"/>
                <a:gd name="T60" fmla="*/ 1611 w 1887"/>
                <a:gd name="T61" fmla="*/ 824 h 1610"/>
                <a:gd name="T62" fmla="*/ 1642 w 1887"/>
                <a:gd name="T63" fmla="*/ 739 h 1610"/>
                <a:gd name="T64" fmla="*/ 1696 w 1887"/>
                <a:gd name="T65" fmla="*/ 793 h 1610"/>
                <a:gd name="T66" fmla="*/ 1767 w 1887"/>
                <a:gd name="T67" fmla="*/ 849 h 1610"/>
                <a:gd name="T68" fmla="*/ 1709 w 1887"/>
                <a:gd name="T69" fmla="*/ 780 h 1610"/>
                <a:gd name="T70" fmla="*/ 1707 w 1887"/>
                <a:gd name="T71" fmla="*/ 674 h 1610"/>
                <a:gd name="T72" fmla="*/ 1713 w 1887"/>
                <a:gd name="T73" fmla="*/ 653 h 1610"/>
                <a:gd name="T74" fmla="*/ 1643 w 1887"/>
                <a:gd name="T75" fmla="*/ 475 h 1610"/>
                <a:gd name="T76" fmla="*/ 1533 w 1887"/>
                <a:gd name="T77" fmla="*/ 409 h 1610"/>
                <a:gd name="T78" fmla="*/ 1530 w 1887"/>
                <a:gd name="T79" fmla="*/ 317 h 1610"/>
                <a:gd name="T80" fmla="*/ 1613 w 1887"/>
                <a:gd name="T81" fmla="*/ 320 h 1610"/>
                <a:gd name="T82" fmla="*/ 1643 w 1887"/>
                <a:gd name="T83" fmla="*/ 284 h 1610"/>
                <a:gd name="T84" fmla="*/ 1725 w 1887"/>
                <a:gd name="T85" fmla="*/ 315 h 1610"/>
                <a:gd name="T86" fmla="*/ 1734 w 1887"/>
                <a:gd name="T87" fmla="*/ 344 h 1610"/>
                <a:gd name="T88" fmla="*/ 1885 w 1887"/>
                <a:gd name="T89" fmla="*/ 485 h 1610"/>
                <a:gd name="T90" fmla="*/ 1850 w 1887"/>
                <a:gd name="T91" fmla="*/ 398 h 1610"/>
                <a:gd name="T92" fmla="*/ 1788 w 1887"/>
                <a:gd name="T93" fmla="*/ 332 h 1610"/>
                <a:gd name="T94" fmla="*/ 1825 w 1887"/>
                <a:gd name="T95" fmla="*/ 311 h 1610"/>
                <a:gd name="T96" fmla="*/ 1848 w 1887"/>
                <a:gd name="T97" fmla="*/ 268 h 1610"/>
                <a:gd name="T98" fmla="*/ 1840 w 1887"/>
                <a:gd name="T99" fmla="*/ 216 h 1610"/>
                <a:gd name="T100" fmla="*/ 1757 w 1887"/>
                <a:gd name="T101" fmla="*/ 166 h 1610"/>
                <a:gd name="T102" fmla="*/ 740 w 1887"/>
                <a:gd name="T103" fmla="*/ 48 h 1610"/>
                <a:gd name="T104" fmla="*/ 690 w 1887"/>
                <a:gd name="T105" fmla="*/ 33 h 1610"/>
                <a:gd name="T106" fmla="*/ 610 w 1887"/>
                <a:gd name="T107" fmla="*/ 27 h 1610"/>
                <a:gd name="T108" fmla="*/ 541 w 1887"/>
                <a:gd name="T109" fmla="*/ 17 h 1610"/>
                <a:gd name="T110" fmla="*/ 483 w 1887"/>
                <a:gd name="T111" fmla="*/ 77 h 1610"/>
                <a:gd name="T112" fmla="*/ 541 w 1887"/>
                <a:gd name="T113" fmla="*/ 139 h 1610"/>
                <a:gd name="T114" fmla="*/ 520 w 1887"/>
                <a:gd name="T115" fmla="*/ 137 h 1610"/>
                <a:gd name="T116" fmla="*/ 446 w 1887"/>
                <a:gd name="T117" fmla="*/ 75 h 1610"/>
                <a:gd name="T118" fmla="*/ 483 w 1887"/>
                <a:gd name="T119" fmla="*/ 149 h 1610"/>
                <a:gd name="T120" fmla="*/ 456 w 1887"/>
                <a:gd name="T121" fmla="*/ 280 h 1610"/>
                <a:gd name="T122" fmla="*/ 439 w 1887"/>
                <a:gd name="T123" fmla="*/ 469 h 1610"/>
                <a:gd name="T124" fmla="*/ 464 w 1887"/>
                <a:gd name="T125" fmla="*/ 600 h 1610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887"/>
                <a:gd name="T190" fmla="*/ 0 h 1610"/>
                <a:gd name="T191" fmla="*/ 1887 w 1887"/>
                <a:gd name="T192" fmla="*/ 1610 h 1610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887" h="1610">
                  <a:moveTo>
                    <a:pt x="464" y="600"/>
                  </a:moveTo>
                  <a:lnTo>
                    <a:pt x="421" y="647"/>
                  </a:lnTo>
                  <a:lnTo>
                    <a:pt x="473" y="703"/>
                  </a:lnTo>
                  <a:lnTo>
                    <a:pt x="458" y="730"/>
                  </a:lnTo>
                  <a:lnTo>
                    <a:pt x="479" y="795"/>
                  </a:lnTo>
                  <a:lnTo>
                    <a:pt x="359" y="763"/>
                  </a:lnTo>
                  <a:lnTo>
                    <a:pt x="303" y="693"/>
                  </a:lnTo>
                  <a:lnTo>
                    <a:pt x="0" y="714"/>
                  </a:lnTo>
                  <a:lnTo>
                    <a:pt x="18" y="763"/>
                  </a:lnTo>
                  <a:lnTo>
                    <a:pt x="14" y="765"/>
                  </a:lnTo>
                  <a:lnTo>
                    <a:pt x="56" y="799"/>
                  </a:lnTo>
                  <a:lnTo>
                    <a:pt x="87" y="788"/>
                  </a:lnTo>
                  <a:lnTo>
                    <a:pt x="114" y="803"/>
                  </a:lnTo>
                  <a:lnTo>
                    <a:pt x="157" y="792"/>
                  </a:lnTo>
                  <a:lnTo>
                    <a:pt x="168" y="801"/>
                  </a:lnTo>
                  <a:lnTo>
                    <a:pt x="191" y="792"/>
                  </a:lnTo>
                  <a:lnTo>
                    <a:pt x="213" y="809"/>
                  </a:lnTo>
                  <a:lnTo>
                    <a:pt x="153" y="929"/>
                  </a:lnTo>
                  <a:lnTo>
                    <a:pt x="257" y="1122"/>
                  </a:lnTo>
                  <a:lnTo>
                    <a:pt x="234" y="1126"/>
                  </a:lnTo>
                  <a:lnTo>
                    <a:pt x="373" y="1336"/>
                  </a:lnTo>
                  <a:lnTo>
                    <a:pt x="653" y="1164"/>
                  </a:lnTo>
                  <a:lnTo>
                    <a:pt x="651" y="1124"/>
                  </a:lnTo>
                  <a:lnTo>
                    <a:pt x="566" y="1052"/>
                  </a:lnTo>
                  <a:lnTo>
                    <a:pt x="556" y="1093"/>
                  </a:lnTo>
                  <a:lnTo>
                    <a:pt x="495" y="1102"/>
                  </a:lnTo>
                  <a:lnTo>
                    <a:pt x="489" y="1066"/>
                  </a:lnTo>
                  <a:lnTo>
                    <a:pt x="444" y="1050"/>
                  </a:lnTo>
                  <a:lnTo>
                    <a:pt x="450" y="1012"/>
                  </a:lnTo>
                  <a:lnTo>
                    <a:pt x="419" y="983"/>
                  </a:lnTo>
                  <a:lnTo>
                    <a:pt x="417" y="985"/>
                  </a:lnTo>
                  <a:lnTo>
                    <a:pt x="419" y="958"/>
                  </a:lnTo>
                  <a:lnTo>
                    <a:pt x="740" y="1066"/>
                  </a:lnTo>
                  <a:lnTo>
                    <a:pt x="761" y="1054"/>
                  </a:lnTo>
                  <a:lnTo>
                    <a:pt x="863" y="1153"/>
                  </a:lnTo>
                  <a:lnTo>
                    <a:pt x="879" y="1156"/>
                  </a:lnTo>
                  <a:lnTo>
                    <a:pt x="890" y="1166"/>
                  </a:lnTo>
                  <a:lnTo>
                    <a:pt x="921" y="1127"/>
                  </a:lnTo>
                  <a:lnTo>
                    <a:pt x="1058" y="1436"/>
                  </a:lnTo>
                  <a:lnTo>
                    <a:pt x="1093" y="1446"/>
                  </a:lnTo>
                  <a:lnTo>
                    <a:pt x="1116" y="1411"/>
                  </a:lnTo>
                  <a:lnTo>
                    <a:pt x="1099" y="1284"/>
                  </a:lnTo>
                  <a:lnTo>
                    <a:pt x="1196" y="1166"/>
                  </a:lnTo>
                  <a:lnTo>
                    <a:pt x="1199" y="1168"/>
                  </a:lnTo>
                  <a:lnTo>
                    <a:pt x="1261" y="1145"/>
                  </a:lnTo>
                  <a:lnTo>
                    <a:pt x="1406" y="1280"/>
                  </a:lnTo>
                  <a:lnTo>
                    <a:pt x="1445" y="1278"/>
                  </a:lnTo>
                  <a:lnTo>
                    <a:pt x="1632" y="1610"/>
                  </a:lnTo>
                  <a:lnTo>
                    <a:pt x="1522" y="1353"/>
                  </a:lnTo>
                  <a:lnTo>
                    <a:pt x="1626" y="1413"/>
                  </a:lnTo>
                  <a:lnTo>
                    <a:pt x="1643" y="1446"/>
                  </a:lnTo>
                  <a:lnTo>
                    <a:pt x="1661" y="1427"/>
                  </a:lnTo>
                  <a:lnTo>
                    <a:pt x="1701" y="1417"/>
                  </a:lnTo>
                  <a:lnTo>
                    <a:pt x="1711" y="1349"/>
                  </a:lnTo>
                  <a:lnTo>
                    <a:pt x="1593" y="1222"/>
                  </a:lnTo>
                  <a:lnTo>
                    <a:pt x="1630" y="1170"/>
                  </a:lnTo>
                  <a:lnTo>
                    <a:pt x="1773" y="1110"/>
                  </a:lnTo>
                  <a:lnTo>
                    <a:pt x="1788" y="1064"/>
                  </a:lnTo>
                  <a:lnTo>
                    <a:pt x="1771" y="1046"/>
                  </a:lnTo>
                  <a:lnTo>
                    <a:pt x="1744" y="938"/>
                  </a:lnTo>
                  <a:lnTo>
                    <a:pt x="1615" y="822"/>
                  </a:lnTo>
                  <a:lnTo>
                    <a:pt x="1611" y="824"/>
                  </a:lnTo>
                  <a:lnTo>
                    <a:pt x="1522" y="761"/>
                  </a:lnTo>
                  <a:lnTo>
                    <a:pt x="1642" y="739"/>
                  </a:lnTo>
                  <a:lnTo>
                    <a:pt x="1659" y="792"/>
                  </a:lnTo>
                  <a:lnTo>
                    <a:pt x="1696" y="793"/>
                  </a:lnTo>
                  <a:lnTo>
                    <a:pt x="1742" y="846"/>
                  </a:lnTo>
                  <a:lnTo>
                    <a:pt x="1767" y="849"/>
                  </a:lnTo>
                  <a:lnTo>
                    <a:pt x="1769" y="822"/>
                  </a:lnTo>
                  <a:lnTo>
                    <a:pt x="1709" y="780"/>
                  </a:lnTo>
                  <a:lnTo>
                    <a:pt x="1680" y="660"/>
                  </a:lnTo>
                  <a:lnTo>
                    <a:pt x="1707" y="674"/>
                  </a:lnTo>
                  <a:lnTo>
                    <a:pt x="1709" y="672"/>
                  </a:lnTo>
                  <a:lnTo>
                    <a:pt x="1713" y="653"/>
                  </a:lnTo>
                  <a:lnTo>
                    <a:pt x="1715" y="658"/>
                  </a:lnTo>
                  <a:lnTo>
                    <a:pt x="1643" y="475"/>
                  </a:lnTo>
                  <a:lnTo>
                    <a:pt x="1530" y="417"/>
                  </a:lnTo>
                  <a:lnTo>
                    <a:pt x="1533" y="409"/>
                  </a:lnTo>
                  <a:lnTo>
                    <a:pt x="1504" y="359"/>
                  </a:lnTo>
                  <a:lnTo>
                    <a:pt x="1530" y="317"/>
                  </a:lnTo>
                  <a:lnTo>
                    <a:pt x="1603" y="332"/>
                  </a:lnTo>
                  <a:lnTo>
                    <a:pt x="1613" y="320"/>
                  </a:lnTo>
                  <a:lnTo>
                    <a:pt x="1678" y="320"/>
                  </a:lnTo>
                  <a:lnTo>
                    <a:pt x="1643" y="284"/>
                  </a:lnTo>
                  <a:lnTo>
                    <a:pt x="1653" y="263"/>
                  </a:lnTo>
                  <a:lnTo>
                    <a:pt x="1725" y="315"/>
                  </a:lnTo>
                  <a:lnTo>
                    <a:pt x="1727" y="332"/>
                  </a:lnTo>
                  <a:lnTo>
                    <a:pt x="1734" y="344"/>
                  </a:lnTo>
                  <a:lnTo>
                    <a:pt x="1734" y="373"/>
                  </a:lnTo>
                  <a:lnTo>
                    <a:pt x="1885" y="485"/>
                  </a:lnTo>
                  <a:lnTo>
                    <a:pt x="1887" y="442"/>
                  </a:lnTo>
                  <a:lnTo>
                    <a:pt x="1850" y="398"/>
                  </a:lnTo>
                  <a:lnTo>
                    <a:pt x="1850" y="384"/>
                  </a:lnTo>
                  <a:lnTo>
                    <a:pt x="1788" y="332"/>
                  </a:lnTo>
                  <a:lnTo>
                    <a:pt x="1786" y="297"/>
                  </a:lnTo>
                  <a:lnTo>
                    <a:pt x="1825" y="311"/>
                  </a:lnTo>
                  <a:lnTo>
                    <a:pt x="1811" y="280"/>
                  </a:lnTo>
                  <a:lnTo>
                    <a:pt x="1848" y="268"/>
                  </a:lnTo>
                  <a:lnTo>
                    <a:pt x="1802" y="239"/>
                  </a:lnTo>
                  <a:lnTo>
                    <a:pt x="1840" y="216"/>
                  </a:lnTo>
                  <a:lnTo>
                    <a:pt x="1719" y="164"/>
                  </a:lnTo>
                  <a:lnTo>
                    <a:pt x="1757" y="166"/>
                  </a:lnTo>
                  <a:lnTo>
                    <a:pt x="1757" y="160"/>
                  </a:lnTo>
                  <a:lnTo>
                    <a:pt x="740" y="48"/>
                  </a:lnTo>
                  <a:lnTo>
                    <a:pt x="719" y="71"/>
                  </a:lnTo>
                  <a:lnTo>
                    <a:pt x="690" y="33"/>
                  </a:lnTo>
                  <a:lnTo>
                    <a:pt x="612" y="14"/>
                  </a:lnTo>
                  <a:lnTo>
                    <a:pt x="610" y="27"/>
                  </a:lnTo>
                  <a:lnTo>
                    <a:pt x="529" y="0"/>
                  </a:lnTo>
                  <a:lnTo>
                    <a:pt x="541" y="17"/>
                  </a:lnTo>
                  <a:lnTo>
                    <a:pt x="508" y="25"/>
                  </a:lnTo>
                  <a:lnTo>
                    <a:pt x="483" y="77"/>
                  </a:lnTo>
                  <a:lnTo>
                    <a:pt x="543" y="114"/>
                  </a:lnTo>
                  <a:lnTo>
                    <a:pt x="541" y="139"/>
                  </a:lnTo>
                  <a:lnTo>
                    <a:pt x="520" y="131"/>
                  </a:lnTo>
                  <a:lnTo>
                    <a:pt x="520" y="137"/>
                  </a:lnTo>
                  <a:lnTo>
                    <a:pt x="502" y="147"/>
                  </a:lnTo>
                  <a:lnTo>
                    <a:pt x="446" y="75"/>
                  </a:lnTo>
                  <a:lnTo>
                    <a:pt x="437" y="112"/>
                  </a:lnTo>
                  <a:lnTo>
                    <a:pt x="483" y="149"/>
                  </a:lnTo>
                  <a:lnTo>
                    <a:pt x="491" y="210"/>
                  </a:lnTo>
                  <a:lnTo>
                    <a:pt x="456" y="280"/>
                  </a:lnTo>
                  <a:lnTo>
                    <a:pt x="489" y="444"/>
                  </a:lnTo>
                  <a:lnTo>
                    <a:pt x="439" y="469"/>
                  </a:lnTo>
                  <a:lnTo>
                    <a:pt x="408" y="450"/>
                  </a:lnTo>
                  <a:lnTo>
                    <a:pt x="464" y="600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grpSp>
          <p:nvGrpSpPr>
            <p:cNvPr id="143" name="Group 40"/>
            <p:cNvGrpSpPr>
              <a:grpSpLocks/>
            </p:cNvGrpSpPr>
            <p:nvPr/>
          </p:nvGrpSpPr>
          <p:grpSpPr bwMode="auto">
            <a:xfrm>
              <a:off x="5017" y="1362"/>
              <a:ext cx="321" cy="488"/>
              <a:chOff x="5017" y="1362"/>
              <a:chExt cx="321" cy="488"/>
            </a:xfrm>
            <a:grpFill/>
          </p:grpSpPr>
          <p:sp>
            <p:nvSpPr>
              <p:cNvPr id="144" name="Freeform 41"/>
              <p:cNvSpPr>
                <a:spLocks/>
              </p:cNvSpPr>
              <p:nvPr/>
            </p:nvSpPr>
            <p:spPr bwMode="auto">
              <a:xfrm>
                <a:off x="5206" y="1636"/>
                <a:ext cx="132" cy="214"/>
              </a:xfrm>
              <a:custGeom>
                <a:avLst/>
                <a:gdLst>
                  <a:gd name="T0" fmla="*/ 33 w 132"/>
                  <a:gd name="T1" fmla="*/ 9 h 214"/>
                  <a:gd name="T2" fmla="*/ 53 w 132"/>
                  <a:gd name="T3" fmla="*/ 79 h 214"/>
                  <a:gd name="T4" fmla="*/ 0 w 132"/>
                  <a:gd name="T5" fmla="*/ 152 h 214"/>
                  <a:gd name="T6" fmla="*/ 10 w 132"/>
                  <a:gd name="T7" fmla="*/ 187 h 214"/>
                  <a:gd name="T8" fmla="*/ 56 w 132"/>
                  <a:gd name="T9" fmla="*/ 214 h 214"/>
                  <a:gd name="T10" fmla="*/ 41 w 132"/>
                  <a:gd name="T11" fmla="*/ 177 h 214"/>
                  <a:gd name="T12" fmla="*/ 14 w 132"/>
                  <a:gd name="T13" fmla="*/ 162 h 214"/>
                  <a:gd name="T14" fmla="*/ 81 w 132"/>
                  <a:gd name="T15" fmla="*/ 145 h 214"/>
                  <a:gd name="T16" fmla="*/ 99 w 132"/>
                  <a:gd name="T17" fmla="*/ 150 h 214"/>
                  <a:gd name="T18" fmla="*/ 132 w 132"/>
                  <a:gd name="T19" fmla="*/ 121 h 214"/>
                  <a:gd name="T20" fmla="*/ 33 w 132"/>
                  <a:gd name="T21" fmla="*/ 0 h 214"/>
                  <a:gd name="T22" fmla="*/ 33 w 132"/>
                  <a:gd name="T23" fmla="*/ 6 h 214"/>
                  <a:gd name="T24" fmla="*/ 33 w 132"/>
                  <a:gd name="T25" fmla="*/ 9 h 21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32"/>
                  <a:gd name="T40" fmla="*/ 0 h 214"/>
                  <a:gd name="T41" fmla="*/ 132 w 132"/>
                  <a:gd name="T42" fmla="*/ 214 h 214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32" h="214">
                    <a:moveTo>
                      <a:pt x="33" y="9"/>
                    </a:moveTo>
                    <a:lnTo>
                      <a:pt x="53" y="79"/>
                    </a:lnTo>
                    <a:lnTo>
                      <a:pt x="0" y="152"/>
                    </a:lnTo>
                    <a:lnTo>
                      <a:pt x="10" y="187"/>
                    </a:lnTo>
                    <a:lnTo>
                      <a:pt x="56" y="214"/>
                    </a:lnTo>
                    <a:lnTo>
                      <a:pt x="41" y="177"/>
                    </a:lnTo>
                    <a:lnTo>
                      <a:pt x="14" y="162"/>
                    </a:lnTo>
                    <a:lnTo>
                      <a:pt x="81" y="145"/>
                    </a:lnTo>
                    <a:lnTo>
                      <a:pt x="99" y="150"/>
                    </a:lnTo>
                    <a:lnTo>
                      <a:pt x="132" y="121"/>
                    </a:lnTo>
                    <a:lnTo>
                      <a:pt x="33" y="0"/>
                    </a:lnTo>
                    <a:lnTo>
                      <a:pt x="33" y="6"/>
                    </a:lnTo>
                    <a:lnTo>
                      <a:pt x="33" y="9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5" name="Freeform 42"/>
              <p:cNvSpPr>
                <a:spLocks/>
              </p:cNvSpPr>
              <p:nvPr/>
            </p:nvSpPr>
            <p:spPr bwMode="auto">
              <a:xfrm>
                <a:off x="5206" y="1636"/>
                <a:ext cx="132" cy="214"/>
              </a:xfrm>
              <a:custGeom>
                <a:avLst/>
                <a:gdLst>
                  <a:gd name="T0" fmla="*/ 33 w 132"/>
                  <a:gd name="T1" fmla="*/ 9 h 214"/>
                  <a:gd name="T2" fmla="*/ 53 w 132"/>
                  <a:gd name="T3" fmla="*/ 79 h 214"/>
                  <a:gd name="T4" fmla="*/ 0 w 132"/>
                  <a:gd name="T5" fmla="*/ 152 h 214"/>
                  <a:gd name="T6" fmla="*/ 10 w 132"/>
                  <a:gd name="T7" fmla="*/ 187 h 214"/>
                  <a:gd name="T8" fmla="*/ 56 w 132"/>
                  <a:gd name="T9" fmla="*/ 214 h 214"/>
                  <a:gd name="T10" fmla="*/ 41 w 132"/>
                  <a:gd name="T11" fmla="*/ 177 h 214"/>
                  <a:gd name="T12" fmla="*/ 14 w 132"/>
                  <a:gd name="T13" fmla="*/ 162 h 214"/>
                  <a:gd name="T14" fmla="*/ 81 w 132"/>
                  <a:gd name="T15" fmla="*/ 145 h 214"/>
                  <a:gd name="T16" fmla="*/ 99 w 132"/>
                  <a:gd name="T17" fmla="*/ 150 h 214"/>
                  <a:gd name="T18" fmla="*/ 132 w 132"/>
                  <a:gd name="T19" fmla="*/ 121 h 214"/>
                  <a:gd name="T20" fmla="*/ 33 w 132"/>
                  <a:gd name="T21" fmla="*/ 0 h 214"/>
                  <a:gd name="T22" fmla="*/ 33 w 132"/>
                  <a:gd name="T23" fmla="*/ 6 h 21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32"/>
                  <a:gd name="T37" fmla="*/ 0 h 214"/>
                  <a:gd name="T38" fmla="*/ 132 w 132"/>
                  <a:gd name="T39" fmla="*/ 214 h 21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32" h="214">
                    <a:moveTo>
                      <a:pt x="33" y="9"/>
                    </a:moveTo>
                    <a:lnTo>
                      <a:pt x="53" y="79"/>
                    </a:lnTo>
                    <a:lnTo>
                      <a:pt x="0" y="152"/>
                    </a:lnTo>
                    <a:lnTo>
                      <a:pt x="10" y="187"/>
                    </a:lnTo>
                    <a:lnTo>
                      <a:pt x="56" y="214"/>
                    </a:lnTo>
                    <a:lnTo>
                      <a:pt x="41" y="177"/>
                    </a:lnTo>
                    <a:lnTo>
                      <a:pt x="14" y="162"/>
                    </a:lnTo>
                    <a:lnTo>
                      <a:pt x="81" y="145"/>
                    </a:lnTo>
                    <a:lnTo>
                      <a:pt x="99" y="150"/>
                    </a:lnTo>
                    <a:lnTo>
                      <a:pt x="132" y="121"/>
                    </a:lnTo>
                    <a:lnTo>
                      <a:pt x="33" y="0"/>
                    </a:lnTo>
                    <a:lnTo>
                      <a:pt x="33" y="6"/>
                    </a:lnTo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6" name="Freeform 43"/>
              <p:cNvSpPr>
                <a:spLocks/>
              </p:cNvSpPr>
              <p:nvPr/>
            </p:nvSpPr>
            <p:spPr bwMode="auto">
              <a:xfrm>
                <a:off x="5183" y="1539"/>
                <a:ext cx="81" cy="49"/>
              </a:xfrm>
              <a:custGeom>
                <a:avLst/>
                <a:gdLst>
                  <a:gd name="T0" fmla="*/ 0 w 81"/>
                  <a:gd name="T1" fmla="*/ 0 h 49"/>
                  <a:gd name="T2" fmla="*/ 81 w 81"/>
                  <a:gd name="T3" fmla="*/ 31 h 49"/>
                  <a:gd name="T4" fmla="*/ 35 w 81"/>
                  <a:gd name="T5" fmla="*/ 49 h 49"/>
                  <a:gd name="T6" fmla="*/ 6 w 81"/>
                  <a:gd name="T7" fmla="*/ 8 h 49"/>
                  <a:gd name="T8" fmla="*/ 0 w 81"/>
                  <a:gd name="T9" fmla="*/ 0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"/>
                  <a:gd name="T16" fmla="*/ 0 h 49"/>
                  <a:gd name="T17" fmla="*/ 81 w 81"/>
                  <a:gd name="T18" fmla="*/ 49 h 4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" h="49">
                    <a:moveTo>
                      <a:pt x="0" y="0"/>
                    </a:moveTo>
                    <a:lnTo>
                      <a:pt x="81" y="31"/>
                    </a:lnTo>
                    <a:lnTo>
                      <a:pt x="35" y="49"/>
                    </a:lnTo>
                    <a:lnTo>
                      <a:pt x="6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7" name="Freeform 44"/>
              <p:cNvSpPr>
                <a:spLocks/>
              </p:cNvSpPr>
              <p:nvPr/>
            </p:nvSpPr>
            <p:spPr bwMode="auto">
              <a:xfrm>
                <a:off x="5183" y="1539"/>
                <a:ext cx="81" cy="49"/>
              </a:xfrm>
              <a:custGeom>
                <a:avLst/>
                <a:gdLst>
                  <a:gd name="T0" fmla="*/ 0 w 81"/>
                  <a:gd name="T1" fmla="*/ 0 h 49"/>
                  <a:gd name="T2" fmla="*/ 81 w 81"/>
                  <a:gd name="T3" fmla="*/ 31 h 49"/>
                  <a:gd name="T4" fmla="*/ 35 w 81"/>
                  <a:gd name="T5" fmla="*/ 49 h 49"/>
                  <a:gd name="T6" fmla="*/ 6 w 81"/>
                  <a:gd name="T7" fmla="*/ 8 h 4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1"/>
                  <a:gd name="T13" fmla="*/ 0 h 49"/>
                  <a:gd name="T14" fmla="*/ 81 w 81"/>
                  <a:gd name="T15" fmla="*/ 49 h 4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1" h="49">
                    <a:moveTo>
                      <a:pt x="0" y="0"/>
                    </a:moveTo>
                    <a:lnTo>
                      <a:pt x="81" y="31"/>
                    </a:lnTo>
                    <a:lnTo>
                      <a:pt x="35" y="49"/>
                    </a:lnTo>
                    <a:lnTo>
                      <a:pt x="6" y="8"/>
                    </a:lnTo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8" name="Freeform 45"/>
              <p:cNvSpPr>
                <a:spLocks/>
              </p:cNvSpPr>
              <p:nvPr/>
            </p:nvSpPr>
            <p:spPr bwMode="auto">
              <a:xfrm>
                <a:off x="5017" y="1362"/>
                <a:ext cx="114" cy="92"/>
              </a:xfrm>
              <a:custGeom>
                <a:avLst/>
                <a:gdLst>
                  <a:gd name="T0" fmla="*/ 0 w 114"/>
                  <a:gd name="T1" fmla="*/ 0 h 92"/>
                  <a:gd name="T2" fmla="*/ 85 w 114"/>
                  <a:gd name="T3" fmla="*/ 87 h 92"/>
                  <a:gd name="T4" fmla="*/ 101 w 114"/>
                  <a:gd name="T5" fmla="*/ 83 h 92"/>
                  <a:gd name="T6" fmla="*/ 114 w 114"/>
                  <a:gd name="T7" fmla="*/ 92 h 92"/>
                  <a:gd name="T8" fmla="*/ 8 w 114"/>
                  <a:gd name="T9" fmla="*/ 5 h 92"/>
                  <a:gd name="T10" fmla="*/ 0 w 114"/>
                  <a:gd name="T11" fmla="*/ 0 h 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14"/>
                  <a:gd name="T19" fmla="*/ 0 h 92"/>
                  <a:gd name="T20" fmla="*/ 114 w 114"/>
                  <a:gd name="T21" fmla="*/ 92 h 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14" h="92">
                    <a:moveTo>
                      <a:pt x="0" y="0"/>
                    </a:moveTo>
                    <a:lnTo>
                      <a:pt x="85" y="87"/>
                    </a:lnTo>
                    <a:lnTo>
                      <a:pt x="101" y="83"/>
                    </a:lnTo>
                    <a:lnTo>
                      <a:pt x="114" y="92"/>
                    </a:lnTo>
                    <a:lnTo>
                      <a:pt x="8" y="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49" name="Freeform 46"/>
              <p:cNvSpPr>
                <a:spLocks/>
              </p:cNvSpPr>
              <p:nvPr/>
            </p:nvSpPr>
            <p:spPr bwMode="auto">
              <a:xfrm>
                <a:off x="5017" y="1362"/>
                <a:ext cx="114" cy="92"/>
              </a:xfrm>
              <a:custGeom>
                <a:avLst/>
                <a:gdLst>
                  <a:gd name="T0" fmla="*/ 0 w 114"/>
                  <a:gd name="T1" fmla="*/ 0 h 92"/>
                  <a:gd name="T2" fmla="*/ 85 w 114"/>
                  <a:gd name="T3" fmla="*/ 87 h 92"/>
                  <a:gd name="T4" fmla="*/ 101 w 114"/>
                  <a:gd name="T5" fmla="*/ 83 h 92"/>
                  <a:gd name="T6" fmla="*/ 114 w 114"/>
                  <a:gd name="T7" fmla="*/ 92 h 92"/>
                  <a:gd name="T8" fmla="*/ 8 w 114"/>
                  <a:gd name="T9" fmla="*/ 5 h 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4"/>
                  <a:gd name="T16" fmla="*/ 0 h 92"/>
                  <a:gd name="T17" fmla="*/ 114 w 114"/>
                  <a:gd name="T18" fmla="*/ 92 h 92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4" h="92">
                    <a:moveTo>
                      <a:pt x="0" y="0"/>
                    </a:moveTo>
                    <a:lnTo>
                      <a:pt x="85" y="87"/>
                    </a:lnTo>
                    <a:lnTo>
                      <a:pt x="101" y="83"/>
                    </a:lnTo>
                    <a:lnTo>
                      <a:pt x="114" y="92"/>
                    </a:lnTo>
                    <a:lnTo>
                      <a:pt x="8" y="5"/>
                    </a:lnTo>
                  </a:path>
                </a:pathLst>
              </a:custGeom>
              <a:solidFill>
                <a:srgbClr val="001D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</p:grpSp>
      <p:grpSp>
        <p:nvGrpSpPr>
          <p:cNvPr id="35" name="Group 47"/>
          <p:cNvGrpSpPr>
            <a:grpSpLocks/>
          </p:cNvGrpSpPr>
          <p:nvPr/>
        </p:nvGrpSpPr>
        <p:grpSpPr bwMode="auto">
          <a:xfrm>
            <a:off x="7340008" y="3180671"/>
            <a:ext cx="1168705" cy="456453"/>
            <a:chOff x="4814" y="2979"/>
            <a:chExt cx="794" cy="423"/>
          </a:xfrm>
          <a:solidFill>
            <a:srgbClr val="13386E"/>
          </a:solidFill>
        </p:grpSpPr>
        <p:sp>
          <p:nvSpPr>
            <p:cNvPr id="138" name="Freeform 48"/>
            <p:cNvSpPr>
              <a:spLocks/>
            </p:cNvSpPr>
            <p:nvPr/>
          </p:nvSpPr>
          <p:spPr bwMode="auto">
            <a:xfrm>
              <a:off x="5199" y="3362"/>
              <a:ext cx="40" cy="40"/>
            </a:xfrm>
            <a:custGeom>
              <a:avLst/>
              <a:gdLst>
                <a:gd name="T0" fmla="*/ 21 w 40"/>
                <a:gd name="T1" fmla="*/ 7 h 40"/>
                <a:gd name="T2" fmla="*/ 4 w 40"/>
                <a:gd name="T3" fmla="*/ 9 h 40"/>
                <a:gd name="T4" fmla="*/ 0 w 40"/>
                <a:gd name="T5" fmla="*/ 17 h 40"/>
                <a:gd name="T6" fmla="*/ 4 w 40"/>
                <a:gd name="T7" fmla="*/ 27 h 40"/>
                <a:gd name="T8" fmla="*/ 0 w 40"/>
                <a:gd name="T9" fmla="*/ 25 h 40"/>
                <a:gd name="T10" fmla="*/ 5 w 40"/>
                <a:gd name="T11" fmla="*/ 38 h 40"/>
                <a:gd name="T12" fmla="*/ 5 w 40"/>
                <a:gd name="T13" fmla="*/ 40 h 40"/>
                <a:gd name="T14" fmla="*/ 15 w 40"/>
                <a:gd name="T15" fmla="*/ 40 h 40"/>
                <a:gd name="T16" fmla="*/ 36 w 40"/>
                <a:gd name="T17" fmla="*/ 15 h 40"/>
                <a:gd name="T18" fmla="*/ 38 w 40"/>
                <a:gd name="T19" fmla="*/ 15 h 40"/>
                <a:gd name="T20" fmla="*/ 40 w 40"/>
                <a:gd name="T21" fmla="*/ 0 h 40"/>
                <a:gd name="T22" fmla="*/ 21 w 40"/>
                <a:gd name="T23" fmla="*/ 7 h 40"/>
                <a:gd name="T24" fmla="*/ 21 w 40"/>
                <a:gd name="T25" fmla="*/ 7 h 40"/>
                <a:gd name="T26" fmla="*/ 21 w 40"/>
                <a:gd name="T27" fmla="*/ 7 h 4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40"/>
                <a:gd name="T43" fmla="*/ 0 h 40"/>
                <a:gd name="T44" fmla="*/ 40 w 40"/>
                <a:gd name="T45" fmla="*/ 40 h 4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40" h="40">
                  <a:moveTo>
                    <a:pt x="21" y="7"/>
                  </a:moveTo>
                  <a:lnTo>
                    <a:pt x="4" y="9"/>
                  </a:lnTo>
                  <a:lnTo>
                    <a:pt x="0" y="17"/>
                  </a:lnTo>
                  <a:lnTo>
                    <a:pt x="4" y="27"/>
                  </a:lnTo>
                  <a:lnTo>
                    <a:pt x="0" y="25"/>
                  </a:lnTo>
                  <a:lnTo>
                    <a:pt x="5" y="38"/>
                  </a:lnTo>
                  <a:lnTo>
                    <a:pt x="5" y="40"/>
                  </a:lnTo>
                  <a:lnTo>
                    <a:pt x="15" y="40"/>
                  </a:lnTo>
                  <a:lnTo>
                    <a:pt x="36" y="15"/>
                  </a:lnTo>
                  <a:lnTo>
                    <a:pt x="38" y="15"/>
                  </a:lnTo>
                  <a:lnTo>
                    <a:pt x="40" y="0"/>
                  </a:lnTo>
                  <a:lnTo>
                    <a:pt x="21" y="7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39" name="Freeform 49"/>
            <p:cNvSpPr>
              <a:spLocks/>
            </p:cNvSpPr>
            <p:nvPr/>
          </p:nvSpPr>
          <p:spPr bwMode="auto">
            <a:xfrm>
              <a:off x="5546" y="3211"/>
              <a:ext cx="62" cy="87"/>
            </a:xfrm>
            <a:custGeom>
              <a:avLst/>
              <a:gdLst>
                <a:gd name="T0" fmla="*/ 6 w 62"/>
                <a:gd name="T1" fmla="*/ 6 h 87"/>
                <a:gd name="T2" fmla="*/ 0 w 62"/>
                <a:gd name="T3" fmla="*/ 0 h 87"/>
                <a:gd name="T4" fmla="*/ 8 w 62"/>
                <a:gd name="T5" fmla="*/ 6 h 87"/>
                <a:gd name="T6" fmla="*/ 10 w 62"/>
                <a:gd name="T7" fmla="*/ 4 h 87"/>
                <a:gd name="T8" fmla="*/ 12 w 62"/>
                <a:gd name="T9" fmla="*/ 6 h 87"/>
                <a:gd name="T10" fmla="*/ 21 w 62"/>
                <a:gd name="T11" fmla="*/ 16 h 87"/>
                <a:gd name="T12" fmla="*/ 18 w 62"/>
                <a:gd name="T13" fmla="*/ 14 h 87"/>
                <a:gd name="T14" fmla="*/ 23 w 62"/>
                <a:gd name="T15" fmla="*/ 27 h 87"/>
                <a:gd name="T16" fmla="*/ 23 w 62"/>
                <a:gd name="T17" fmla="*/ 29 h 87"/>
                <a:gd name="T18" fmla="*/ 31 w 62"/>
                <a:gd name="T19" fmla="*/ 31 h 87"/>
                <a:gd name="T20" fmla="*/ 29 w 62"/>
                <a:gd name="T21" fmla="*/ 23 h 87"/>
                <a:gd name="T22" fmla="*/ 39 w 62"/>
                <a:gd name="T23" fmla="*/ 35 h 87"/>
                <a:gd name="T24" fmla="*/ 62 w 62"/>
                <a:gd name="T25" fmla="*/ 31 h 87"/>
                <a:gd name="T26" fmla="*/ 60 w 62"/>
                <a:gd name="T27" fmla="*/ 41 h 87"/>
                <a:gd name="T28" fmla="*/ 54 w 62"/>
                <a:gd name="T29" fmla="*/ 50 h 87"/>
                <a:gd name="T30" fmla="*/ 54 w 62"/>
                <a:gd name="T31" fmla="*/ 54 h 87"/>
                <a:gd name="T32" fmla="*/ 54 w 62"/>
                <a:gd name="T33" fmla="*/ 52 h 87"/>
                <a:gd name="T34" fmla="*/ 39 w 62"/>
                <a:gd name="T35" fmla="*/ 56 h 87"/>
                <a:gd name="T36" fmla="*/ 37 w 62"/>
                <a:gd name="T37" fmla="*/ 62 h 87"/>
                <a:gd name="T38" fmla="*/ 39 w 62"/>
                <a:gd name="T39" fmla="*/ 64 h 87"/>
                <a:gd name="T40" fmla="*/ 14 w 62"/>
                <a:gd name="T41" fmla="*/ 87 h 87"/>
                <a:gd name="T42" fmla="*/ 10 w 62"/>
                <a:gd name="T43" fmla="*/ 85 h 87"/>
                <a:gd name="T44" fmla="*/ 10 w 62"/>
                <a:gd name="T45" fmla="*/ 85 h 87"/>
                <a:gd name="T46" fmla="*/ 6 w 62"/>
                <a:gd name="T47" fmla="*/ 85 h 87"/>
                <a:gd name="T48" fmla="*/ 12 w 62"/>
                <a:gd name="T49" fmla="*/ 73 h 87"/>
                <a:gd name="T50" fmla="*/ 2 w 62"/>
                <a:gd name="T51" fmla="*/ 70 h 87"/>
                <a:gd name="T52" fmla="*/ 14 w 62"/>
                <a:gd name="T53" fmla="*/ 48 h 87"/>
                <a:gd name="T54" fmla="*/ 16 w 62"/>
                <a:gd name="T55" fmla="*/ 43 h 87"/>
                <a:gd name="T56" fmla="*/ 18 w 62"/>
                <a:gd name="T57" fmla="*/ 43 h 87"/>
                <a:gd name="T58" fmla="*/ 18 w 62"/>
                <a:gd name="T59" fmla="*/ 39 h 87"/>
                <a:gd name="T60" fmla="*/ 20 w 62"/>
                <a:gd name="T61" fmla="*/ 31 h 87"/>
                <a:gd name="T62" fmla="*/ 23 w 62"/>
                <a:gd name="T63" fmla="*/ 31 h 87"/>
                <a:gd name="T64" fmla="*/ 20 w 62"/>
                <a:gd name="T65" fmla="*/ 31 h 87"/>
                <a:gd name="T66" fmla="*/ 16 w 62"/>
                <a:gd name="T67" fmla="*/ 21 h 87"/>
                <a:gd name="T68" fmla="*/ 18 w 62"/>
                <a:gd name="T69" fmla="*/ 23 h 87"/>
                <a:gd name="T70" fmla="*/ 16 w 62"/>
                <a:gd name="T71" fmla="*/ 19 h 87"/>
                <a:gd name="T72" fmla="*/ 16 w 62"/>
                <a:gd name="T73" fmla="*/ 18 h 87"/>
                <a:gd name="T74" fmla="*/ 8 w 62"/>
                <a:gd name="T75" fmla="*/ 12 h 87"/>
                <a:gd name="T76" fmla="*/ 10 w 62"/>
                <a:gd name="T77" fmla="*/ 8 h 87"/>
                <a:gd name="T78" fmla="*/ 6 w 62"/>
                <a:gd name="T79" fmla="*/ 10 h 87"/>
                <a:gd name="T80" fmla="*/ 4 w 62"/>
                <a:gd name="T81" fmla="*/ 6 h 8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62"/>
                <a:gd name="T124" fmla="*/ 0 h 87"/>
                <a:gd name="T125" fmla="*/ 62 w 62"/>
                <a:gd name="T126" fmla="*/ 87 h 8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62" h="87">
                  <a:moveTo>
                    <a:pt x="4" y="6"/>
                  </a:moveTo>
                  <a:lnTo>
                    <a:pt x="6" y="6"/>
                  </a:lnTo>
                  <a:lnTo>
                    <a:pt x="0" y="0"/>
                  </a:lnTo>
                  <a:lnTo>
                    <a:pt x="2" y="0"/>
                  </a:lnTo>
                  <a:lnTo>
                    <a:pt x="8" y="6"/>
                  </a:lnTo>
                  <a:lnTo>
                    <a:pt x="8" y="4"/>
                  </a:lnTo>
                  <a:lnTo>
                    <a:pt x="10" y="4"/>
                  </a:lnTo>
                  <a:lnTo>
                    <a:pt x="10" y="6"/>
                  </a:lnTo>
                  <a:lnTo>
                    <a:pt x="12" y="6"/>
                  </a:lnTo>
                  <a:lnTo>
                    <a:pt x="21" y="12"/>
                  </a:lnTo>
                  <a:lnTo>
                    <a:pt x="21" y="16"/>
                  </a:lnTo>
                  <a:lnTo>
                    <a:pt x="18" y="14"/>
                  </a:lnTo>
                  <a:lnTo>
                    <a:pt x="20" y="16"/>
                  </a:lnTo>
                  <a:lnTo>
                    <a:pt x="23" y="27"/>
                  </a:lnTo>
                  <a:lnTo>
                    <a:pt x="20" y="27"/>
                  </a:lnTo>
                  <a:lnTo>
                    <a:pt x="23" y="29"/>
                  </a:lnTo>
                  <a:lnTo>
                    <a:pt x="25" y="27"/>
                  </a:lnTo>
                  <a:lnTo>
                    <a:pt x="31" y="31"/>
                  </a:lnTo>
                  <a:lnTo>
                    <a:pt x="31" y="29"/>
                  </a:lnTo>
                  <a:lnTo>
                    <a:pt x="29" y="23"/>
                  </a:lnTo>
                  <a:lnTo>
                    <a:pt x="33" y="25"/>
                  </a:lnTo>
                  <a:lnTo>
                    <a:pt x="39" y="35"/>
                  </a:lnTo>
                  <a:lnTo>
                    <a:pt x="60" y="31"/>
                  </a:lnTo>
                  <a:lnTo>
                    <a:pt x="62" y="31"/>
                  </a:lnTo>
                  <a:lnTo>
                    <a:pt x="62" y="35"/>
                  </a:lnTo>
                  <a:lnTo>
                    <a:pt x="60" y="41"/>
                  </a:lnTo>
                  <a:lnTo>
                    <a:pt x="56" y="45"/>
                  </a:lnTo>
                  <a:lnTo>
                    <a:pt x="54" y="50"/>
                  </a:lnTo>
                  <a:lnTo>
                    <a:pt x="56" y="50"/>
                  </a:lnTo>
                  <a:lnTo>
                    <a:pt x="54" y="54"/>
                  </a:lnTo>
                  <a:lnTo>
                    <a:pt x="54" y="52"/>
                  </a:lnTo>
                  <a:lnTo>
                    <a:pt x="54" y="50"/>
                  </a:lnTo>
                  <a:lnTo>
                    <a:pt x="39" y="56"/>
                  </a:lnTo>
                  <a:lnTo>
                    <a:pt x="39" y="58"/>
                  </a:lnTo>
                  <a:lnTo>
                    <a:pt x="37" y="62"/>
                  </a:lnTo>
                  <a:lnTo>
                    <a:pt x="39" y="64"/>
                  </a:lnTo>
                  <a:lnTo>
                    <a:pt x="16" y="87"/>
                  </a:lnTo>
                  <a:lnTo>
                    <a:pt x="14" y="87"/>
                  </a:lnTo>
                  <a:lnTo>
                    <a:pt x="12" y="87"/>
                  </a:lnTo>
                  <a:lnTo>
                    <a:pt x="10" y="85"/>
                  </a:lnTo>
                  <a:lnTo>
                    <a:pt x="8" y="85"/>
                  </a:lnTo>
                  <a:lnTo>
                    <a:pt x="10" y="85"/>
                  </a:lnTo>
                  <a:lnTo>
                    <a:pt x="8" y="87"/>
                  </a:lnTo>
                  <a:lnTo>
                    <a:pt x="6" y="85"/>
                  </a:lnTo>
                  <a:lnTo>
                    <a:pt x="10" y="79"/>
                  </a:lnTo>
                  <a:lnTo>
                    <a:pt x="12" y="73"/>
                  </a:lnTo>
                  <a:lnTo>
                    <a:pt x="8" y="70"/>
                  </a:lnTo>
                  <a:lnTo>
                    <a:pt x="2" y="70"/>
                  </a:lnTo>
                  <a:lnTo>
                    <a:pt x="0" y="66"/>
                  </a:lnTo>
                  <a:lnTo>
                    <a:pt x="14" y="48"/>
                  </a:lnTo>
                  <a:lnTo>
                    <a:pt x="14" y="43"/>
                  </a:lnTo>
                  <a:lnTo>
                    <a:pt x="16" y="43"/>
                  </a:lnTo>
                  <a:lnTo>
                    <a:pt x="18" y="43"/>
                  </a:lnTo>
                  <a:lnTo>
                    <a:pt x="16" y="41"/>
                  </a:lnTo>
                  <a:lnTo>
                    <a:pt x="18" y="39"/>
                  </a:lnTo>
                  <a:lnTo>
                    <a:pt x="20" y="31"/>
                  </a:lnTo>
                  <a:lnTo>
                    <a:pt x="21" y="33"/>
                  </a:lnTo>
                  <a:lnTo>
                    <a:pt x="23" y="31"/>
                  </a:lnTo>
                  <a:lnTo>
                    <a:pt x="20" y="31"/>
                  </a:lnTo>
                  <a:lnTo>
                    <a:pt x="18" y="29"/>
                  </a:lnTo>
                  <a:lnTo>
                    <a:pt x="16" y="21"/>
                  </a:lnTo>
                  <a:lnTo>
                    <a:pt x="18" y="21"/>
                  </a:lnTo>
                  <a:lnTo>
                    <a:pt x="18" y="23"/>
                  </a:lnTo>
                  <a:lnTo>
                    <a:pt x="16" y="19"/>
                  </a:lnTo>
                  <a:lnTo>
                    <a:pt x="18" y="19"/>
                  </a:lnTo>
                  <a:lnTo>
                    <a:pt x="16" y="18"/>
                  </a:lnTo>
                  <a:lnTo>
                    <a:pt x="14" y="21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10" y="8"/>
                  </a:lnTo>
                  <a:lnTo>
                    <a:pt x="8" y="10"/>
                  </a:lnTo>
                  <a:lnTo>
                    <a:pt x="6" y="10"/>
                  </a:lnTo>
                  <a:lnTo>
                    <a:pt x="4" y="6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0" name="Freeform 50"/>
            <p:cNvSpPr>
              <a:spLocks/>
            </p:cNvSpPr>
            <p:nvPr/>
          </p:nvSpPr>
          <p:spPr bwMode="auto">
            <a:xfrm>
              <a:off x="5430" y="3296"/>
              <a:ext cx="114" cy="89"/>
            </a:xfrm>
            <a:custGeom>
              <a:avLst/>
              <a:gdLst>
                <a:gd name="T0" fmla="*/ 81 w 114"/>
                <a:gd name="T1" fmla="*/ 43 h 89"/>
                <a:gd name="T2" fmla="*/ 85 w 114"/>
                <a:gd name="T3" fmla="*/ 43 h 89"/>
                <a:gd name="T4" fmla="*/ 87 w 114"/>
                <a:gd name="T5" fmla="*/ 43 h 89"/>
                <a:gd name="T6" fmla="*/ 91 w 114"/>
                <a:gd name="T7" fmla="*/ 43 h 89"/>
                <a:gd name="T8" fmla="*/ 91 w 114"/>
                <a:gd name="T9" fmla="*/ 43 h 89"/>
                <a:gd name="T10" fmla="*/ 89 w 114"/>
                <a:gd name="T11" fmla="*/ 41 h 89"/>
                <a:gd name="T12" fmla="*/ 89 w 114"/>
                <a:gd name="T13" fmla="*/ 41 h 89"/>
                <a:gd name="T14" fmla="*/ 93 w 114"/>
                <a:gd name="T15" fmla="*/ 43 h 89"/>
                <a:gd name="T16" fmla="*/ 93 w 114"/>
                <a:gd name="T17" fmla="*/ 41 h 89"/>
                <a:gd name="T18" fmla="*/ 91 w 114"/>
                <a:gd name="T19" fmla="*/ 39 h 89"/>
                <a:gd name="T20" fmla="*/ 87 w 114"/>
                <a:gd name="T21" fmla="*/ 39 h 89"/>
                <a:gd name="T22" fmla="*/ 89 w 114"/>
                <a:gd name="T23" fmla="*/ 39 h 89"/>
                <a:gd name="T24" fmla="*/ 87 w 114"/>
                <a:gd name="T25" fmla="*/ 37 h 89"/>
                <a:gd name="T26" fmla="*/ 89 w 114"/>
                <a:gd name="T27" fmla="*/ 33 h 89"/>
                <a:gd name="T28" fmla="*/ 99 w 114"/>
                <a:gd name="T29" fmla="*/ 29 h 89"/>
                <a:gd name="T30" fmla="*/ 103 w 114"/>
                <a:gd name="T31" fmla="*/ 21 h 89"/>
                <a:gd name="T32" fmla="*/ 105 w 114"/>
                <a:gd name="T33" fmla="*/ 19 h 89"/>
                <a:gd name="T34" fmla="*/ 105 w 114"/>
                <a:gd name="T35" fmla="*/ 19 h 89"/>
                <a:gd name="T36" fmla="*/ 114 w 114"/>
                <a:gd name="T37" fmla="*/ 8 h 89"/>
                <a:gd name="T38" fmla="*/ 112 w 114"/>
                <a:gd name="T39" fmla="*/ 6 h 89"/>
                <a:gd name="T40" fmla="*/ 112 w 114"/>
                <a:gd name="T41" fmla="*/ 4 h 89"/>
                <a:gd name="T42" fmla="*/ 114 w 114"/>
                <a:gd name="T43" fmla="*/ 4 h 89"/>
                <a:gd name="T44" fmla="*/ 108 w 114"/>
                <a:gd name="T45" fmla="*/ 4 h 89"/>
                <a:gd name="T46" fmla="*/ 112 w 114"/>
                <a:gd name="T47" fmla="*/ 4 h 89"/>
                <a:gd name="T48" fmla="*/ 112 w 114"/>
                <a:gd name="T49" fmla="*/ 2 h 89"/>
                <a:gd name="T50" fmla="*/ 112 w 114"/>
                <a:gd name="T51" fmla="*/ 2 h 89"/>
                <a:gd name="T52" fmla="*/ 108 w 114"/>
                <a:gd name="T53" fmla="*/ 2 h 89"/>
                <a:gd name="T54" fmla="*/ 108 w 114"/>
                <a:gd name="T55" fmla="*/ 0 h 89"/>
                <a:gd name="T56" fmla="*/ 107 w 114"/>
                <a:gd name="T57" fmla="*/ 2 h 89"/>
                <a:gd name="T58" fmla="*/ 101 w 114"/>
                <a:gd name="T59" fmla="*/ 6 h 89"/>
                <a:gd name="T60" fmla="*/ 101 w 114"/>
                <a:gd name="T61" fmla="*/ 4 h 89"/>
                <a:gd name="T62" fmla="*/ 101 w 114"/>
                <a:gd name="T63" fmla="*/ 4 h 89"/>
                <a:gd name="T64" fmla="*/ 99 w 114"/>
                <a:gd name="T65" fmla="*/ 2 h 89"/>
                <a:gd name="T66" fmla="*/ 99 w 114"/>
                <a:gd name="T67" fmla="*/ 0 h 89"/>
                <a:gd name="T68" fmla="*/ 103 w 114"/>
                <a:gd name="T69" fmla="*/ 0 h 89"/>
                <a:gd name="T70" fmla="*/ 93 w 114"/>
                <a:gd name="T71" fmla="*/ 4 h 89"/>
                <a:gd name="T72" fmla="*/ 91 w 114"/>
                <a:gd name="T73" fmla="*/ 8 h 89"/>
                <a:gd name="T74" fmla="*/ 0 w 114"/>
                <a:gd name="T75" fmla="*/ 85 h 89"/>
                <a:gd name="T76" fmla="*/ 6 w 114"/>
                <a:gd name="T77" fmla="*/ 87 h 89"/>
                <a:gd name="T78" fmla="*/ 2 w 114"/>
                <a:gd name="T79" fmla="*/ 89 h 89"/>
                <a:gd name="T80" fmla="*/ 37 w 114"/>
                <a:gd name="T81" fmla="*/ 89 h 89"/>
                <a:gd name="T82" fmla="*/ 81 w 114"/>
                <a:gd name="T83" fmla="*/ 43 h 89"/>
                <a:gd name="T84" fmla="*/ 81 w 114"/>
                <a:gd name="T85" fmla="*/ 43 h 89"/>
                <a:gd name="T86" fmla="*/ 81 w 114"/>
                <a:gd name="T87" fmla="*/ 43 h 89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14"/>
                <a:gd name="T133" fmla="*/ 0 h 89"/>
                <a:gd name="T134" fmla="*/ 114 w 114"/>
                <a:gd name="T135" fmla="*/ 89 h 89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14" h="89">
                  <a:moveTo>
                    <a:pt x="81" y="43"/>
                  </a:moveTo>
                  <a:lnTo>
                    <a:pt x="85" y="43"/>
                  </a:lnTo>
                  <a:lnTo>
                    <a:pt x="87" y="43"/>
                  </a:lnTo>
                  <a:lnTo>
                    <a:pt x="91" y="43"/>
                  </a:lnTo>
                  <a:lnTo>
                    <a:pt x="89" y="41"/>
                  </a:lnTo>
                  <a:lnTo>
                    <a:pt x="93" y="43"/>
                  </a:lnTo>
                  <a:lnTo>
                    <a:pt x="93" y="41"/>
                  </a:lnTo>
                  <a:lnTo>
                    <a:pt x="91" y="39"/>
                  </a:lnTo>
                  <a:lnTo>
                    <a:pt x="87" y="39"/>
                  </a:lnTo>
                  <a:lnTo>
                    <a:pt x="89" y="39"/>
                  </a:lnTo>
                  <a:lnTo>
                    <a:pt x="87" y="37"/>
                  </a:lnTo>
                  <a:lnTo>
                    <a:pt x="89" y="33"/>
                  </a:lnTo>
                  <a:lnTo>
                    <a:pt x="99" y="29"/>
                  </a:lnTo>
                  <a:lnTo>
                    <a:pt x="103" y="21"/>
                  </a:lnTo>
                  <a:lnTo>
                    <a:pt x="105" y="19"/>
                  </a:lnTo>
                  <a:lnTo>
                    <a:pt x="114" y="8"/>
                  </a:lnTo>
                  <a:lnTo>
                    <a:pt x="112" y="6"/>
                  </a:lnTo>
                  <a:lnTo>
                    <a:pt x="112" y="4"/>
                  </a:lnTo>
                  <a:lnTo>
                    <a:pt x="114" y="4"/>
                  </a:lnTo>
                  <a:lnTo>
                    <a:pt x="108" y="4"/>
                  </a:lnTo>
                  <a:lnTo>
                    <a:pt x="112" y="4"/>
                  </a:lnTo>
                  <a:lnTo>
                    <a:pt x="112" y="2"/>
                  </a:lnTo>
                  <a:lnTo>
                    <a:pt x="108" y="2"/>
                  </a:lnTo>
                  <a:lnTo>
                    <a:pt x="108" y="0"/>
                  </a:lnTo>
                  <a:lnTo>
                    <a:pt x="107" y="2"/>
                  </a:lnTo>
                  <a:lnTo>
                    <a:pt x="101" y="6"/>
                  </a:lnTo>
                  <a:lnTo>
                    <a:pt x="101" y="4"/>
                  </a:lnTo>
                  <a:lnTo>
                    <a:pt x="99" y="2"/>
                  </a:lnTo>
                  <a:lnTo>
                    <a:pt x="99" y="0"/>
                  </a:lnTo>
                  <a:lnTo>
                    <a:pt x="103" y="0"/>
                  </a:lnTo>
                  <a:lnTo>
                    <a:pt x="93" y="4"/>
                  </a:lnTo>
                  <a:lnTo>
                    <a:pt x="91" y="8"/>
                  </a:lnTo>
                  <a:lnTo>
                    <a:pt x="0" y="85"/>
                  </a:lnTo>
                  <a:lnTo>
                    <a:pt x="6" y="87"/>
                  </a:lnTo>
                  <a:lnTo>
                    <a:pt x="2" y="89"/>
                  </a:lnTo>
                  <a:lnTo>
                    <a:pt x="37" y="89"/>
                  </a:lnTo>
                  <a:lnTo>
                    <a:pt x="81" y="43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41" name="Freeform 51"/>
            <p:cNvSpPr>
              <a:spLocks/>
            </p:cNvSpPr>
            <p:nvPr/>
          </p:nvSpPr>
          <p:spPr bwMode="auto">
            <a:xfrm>
              <a:off x="4814" y="2979"/>
              <a:ext cx="485" cy="383"/>
            </a:xfrm>
            <a:custGeom>
              <a:avLst/>
              <a:gdLst>
                <a:gd name="T0" fmla="*/ 159 w 485"/>
                <a:gd name="T1" fmla="*/ 85 h 383"/>
                <a:gd name="T2" fmla="*/ 147 w 485"/>
                <a:gd name="T3" fmla="*/ 93 h 383"/>
                <a:gd name="T4" fmla="*/ 118 w 485"/>
                <a:gd name="T5" fmla="*/ 80 h 383"/>
                <a:gd name="T6" fmla="*/ 116 w 485"/>
                <a:gd name="T7" fmla="*/ 87 h 383"/>
                <a:gd name="T8" fmla="*/ 109 w 485"/>
                <a:gd name="T9" fmla="*/ 101 h 383"/>
                <a:gd name="T10" fmla="*/ 107 w 485"/>
                <a:gd name="T11" fmla="*/ 103 h 383"/>
                <a:gd name="T12" fmla="*/ 110 w 485"/>
                <a:gd name="T13" fmla="*/ 109 h 383"/>
                <a:gd name="T14" fmla="*/ 105 w 485"/>
                <a:gd name="T15" fmla="*/ 120 h 383"/>
                <a:gd name="T16" fmla="*/ 97 w 485"/>
                <a:gd name="T17" fmla="*/ 120 h 383"/>
                <a:gd name="T18" fmla="*/ 105 w 485"/>
                <a:gd name="T19" fmla="*/ 134 h 383"/>
                <a:gd name="T20" fmla="*/ 83 w 485"/>
                <a:gd name="T21" fmla="*/ 134 h 383"/>
                <a:gd name="T22" fmla="*/ 6 w 485"/>
                <a:gd name="T23" fmla="*/ 226 h 383"/>
                <a:gd name="T24" fmla="*/ 0 w 485"/>
                <a:gd name="T25" fmla="*/ 253 h 383"/>
                <a:gd name="T26" fmla="*/ 10 w 485"/>
                <a:gd name="T27" fmla="*/ 275 h 383"/>
                <a:gd name="T28" fmla="*/ 6 w 485"/>
                <a:gd name="T29" fmla="*/ 275 h 383"/>
                <a:gd name="T30" fmla="*/ 45 w 485"/>
                <a:gd name="T31" fmla="*/ 356 h 383"/>
                <a:gd name="T32" fmla="*/ 45 w 485"/>
                <a:gd name="T33" fmla="*/ 363 h 383"/>
                <a:gd name="T34" fmla="*/ 37 w 485"/>
                <a:gd name="T35" fmla="*/ 371 h 383"/>
                <a:gd name="T36" fmla="*/ 66 w 485"/>
                <a:gd name="T37" fmla="*/ 383 h 383"/>
                <a:gd name="T38" fmla="*/ 273 w 485"/>
                <a:gd name="T39" fmla="*/ 315 h 383"/>
                <a:gd name="T40" fmla="*/ 290 w 485"/>
                <a:gd name="T41" fmla="*/ 333 h 383"/>
                <a:gd name="T42" fmla="*/ 305 w 485"/>
                <a:gd name="T43" fmla="*/ 336 h 383"/>
                <a:gd name="T44" fmla="*/ 319 w 485"/>
                <a:gd name="T45" fmla="*/ 336 h 383"/>
                <a:gd name="T46" fmla="*/ 333 w 485"/>
                <a:gd name="T47" fmla="*/ 356 h 383"/>
                <a:gd name="T48" fmla="*/ 389 w 485"/>
                <a:gd name="T49" fmla="*/ 358 h 383"/>
                <a:gd name="T50" fmla="*/ 412 w 485"/>
                <a:gd name="T51" fmla="*/ 361 h 383"/>
                <a:gd name="T52" fmla="*/ 445 w 485"/>
                <a:gd name="T53" fmla="*/ 340 h 383"/>
                <a:gd name="T54" fmla="*/ 481 w 485"/>
                <a:gd name="T55" fmla="*/ 159 h 383"/>
                <a:gd name="T56" fmla="*/ 458 w 485"/>
                <a:gd name="T57" fmla="*/ 134 h 383"/>
                <a:gd name="T58" fmla="*/ 429 w 485"/>
                <a:gd name="T59" fmla="*/ 112 h 383"/>
                <a:gd name="T60" fmla="*/ 389 w 485"/>
                <a:gd name="T61" fmla="*/ 91 h 383"/>
                <a:gd name="T62" fmla="*/ 354 w 485"/>
                <a:gd name="T63" fmla="*/ 39 h 383"/>
                <a:gd name="T64" fmla="*/ 333 w 485"/>
                <a:gd name="T65" fmla="*/ 18 h 383"/>
                <a:gd name="T66" fmla="*/ 313 w 485"/>
                <a:gd name="T67" fmla="*/ 0 h 383"/>
                <a:gd name="T68" fmla="*/ 323 w 485"/>
                <a:gd name="T69" fmla="*/ 83 h 383"/>
                <a:gd name="T70" fmla="*/ 242 w 485"/>
                <a:gd name="T71" fmla="*/ 70 h 383"/>
                <a:gd name="T72" fmla="*/ 238 w 485"/>
                <a:gd name="T73" fmla="*/ 51 h 383"/>
                <a:gd name="T74" fmla="*/ 246 w 485"/>
                <a:gd name="T75" fmla="*/ 37 h 383"/>
                <a:gd name="T76" fmla="*/ 236 w 485"/>
                <a:gd name="T77" fmla="*/ 29 h 383"/>
                <a:gd name="T78" fmla="*/ 230 w 485"/>
                <a:gd name="T79" fmla="*/ 33 h 383"/>
                <a:gd name="T80" fmla="*/ 176 w 485"/>
                <a:gd name="T81" fmla="*/ 33 h 383"/>
                <a:gd name="T82" fmla="*/ 170 w 485"/>
                <a:gd name="T83" fmla="*/ 47 h 383"/>
                <a:gd name="T84" fmla="*/ 163 w 485"/>
                <a:gd name="T85" fmla="*/ 53 h 383"/>
                <a:gd name="T86" fmla="*/ 163 w 485"/>
                <a:gd name="T87" fmla="*/ 64 h 383"/>
                <a:gd name="T88" fmla="*/ 159 w 485"/>
                <a:gd name="T89" fmla="*/ 72 h 383"/>
                <a:gd name="T90" fmla="*/ 174 w 485"/>
                <a:gd name="T91" fmla="*/ 91 h 38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485"/>
                <a:gd name="T139" fmla="*/ 0 h 383"/>
                <a:gd name="T140" fmla="*/ 485 w 485"/>
                <a:gd name="T141" fmla="*/ 383 h 38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485" h="383">
                  <a:moveTo>
                    <a:pt x="174" y="91"/>
                  </a:moveTo>
                  <a:lnTo>
                    <a:pt x="159" y="85"/>
                  </a:lnTo>
                  <a:lnTo>
                    <a:pt x="149" y="89"/>
                  </a:lnTo>
                  <a:lnTo>
                    <a:pt x="147" y="93"/>
                  </a:lnTo>
                  <a:lnTo>
                    <a:pt x="147" y="85"/>
                  </a:lnTo>
                  <a:lnTo>
                    <a:pt x="118" y="80"/>
                  </a:lnTo>
                  <a:lnTo>
                    <a:pt x="116" y="83"/>
                  </a:lnTo>
                  <a:lnTo>
                    <a:pt x="116" y="87"/>
                  </a:lnTo>
                  <a:lnTo>
                    <a:pt x="112" y="87"/>
                  </a:lnTo>
                  <a:lnTo>
                    <a:pt x="109" y="101"/>
                  </a:lnTo>
                  <a:lnTo>
                    <a:pt x="110" y="103"/>
                  </a:lnTo>
                  <a:lnTo>
                    <a:pt x="107" y="103"/>
                  </a:lnTo>
                  <a:lnTo>
                    <a:pt x="107" y="114"/>
                  </a:lnTo>
                  <a:lnTo>
                    <a:pt x="110" y="109"/>
                  </a:lnTo>
                  <a:lnTo>
                    <a:pt x="114" y="118"/>
                  </a:lnTo>
                  <a:lnTo>
                    <a:pt x="105" y="120"/>
                  </a:lnTo>
                  <a:lnTo>
                    <a:pt x="99" y="114"/>
                  </a:lnTo>
                  <a:lnTo>
                    <a:pt x="97" y="120"/>
                  </a:lnTo>
                  <a:lnTo>
                    <a:pt x="103" y="126"/>
                  </a:lnTo>
                  <a:lnTo>
                    <a:pt x="105" y="134"/>
                  </a:lnTo>
                  <a:lnTo>
                    <a:pt x="91" y="124"/>
                  </a:lnTo>
                  <a:lnTo>
                    <a:pt x="83" y="134"/>
                  </a:lnTo>
                  <a:lnTo>
                    <a:pt x="89" y="145"/>
                  </a:lnTo>
                  <a:lnTo>
                    <a:pt x="6" y="226"/>
                  </a:lnTo>
                  <a:lnTo>
                    <a:pt x="2" y="219"/>
                  </a:lnTo>
                  <a:lnTo>
                    <a:pt x="0" y="253"/>
                  </a:lnTo>
                  <a:lnTo>
                    <a:pt x="10" y="265"/>
                  </a:lnTo>
                  <a:lnTo>
                    <a:pt x="10" y="275"/>
                  </a:lnTo>
                  <a:lnTo>
                    <a:pt x="0" y="263"/>
                  </a:lnTo>
                  <a:lnTo>
                    <a:pt x="6" y="275"/>
                  </a:lnTo>
                  <a:lnTo>
                    <a:pt x="0" y="277"/>
                  </a:lnTo>
                  <a:lnTo>
                    <a:pt x="45" y="356"/>
                  </a:lnTo>
                  <a:lnTo>
                    <a:pt x="41" y="354"/>
                  </a:lnTo>
                  <a:lnTo>
                    <a:pt x="45" y="363"/>
                  </a:lnTo>
                  <a:lnTo>
                    <a:pt x="43" y="369"/>
                  </a:lnTo>
                  <a:lnTo>
                    <a:pt x="37" y="371"/>
                  </a:lnTo>
                  <a:lnTo>
                    <a:pt x="41" y="377"/>
                  </a:lnTo>
                  <a:lnTo>
                    <a:pt x="66" y="383"/>
                  </a:lnTo>
                  <a:lnTo>
                    <a:pt x="203" y="309"/>
                  </a:lnTo>
                  <a:lnTo>
                    <a:pt x="273" y="315"/>
                  </a:lnTo>
                  <a:lnTo>
                    <a:pt x="280" y="329"/>
                  </a:lnTo>
                  <a:lnTo>
                    <a:pt x="290" y="333"/>
                  </a:lnTo>
                  <a:lnTo>
                    <a:pt x="313" y="300"/>
                  </a:lnTo>
                  <a:lnTo>
                    <a:pt x="305" y="336"/>
                  </a:lnTo>
                  <a:lnTo>
                    <a:pt x="321" y="325"/>
                  </a:lnTo>
                  <a:lnTo>
                    <a:pt x="319" y="336"/>
                  </a:lnTo>
                  <a:lnTo>
                    <a:pt x="333" y="334"/>
                  </a:lnTo>
                  <a:lnTo>
                    <a:pt x="333" y="356"/>
                  </a:lnTo>
                  <a:lnTo>
                    <a:pt x="361" y="365"/>
                  </a:lnTo>
                  <a:lnTo>
                    <a:pt x="389" y="358"/>
                  </a:lnTo>
                  <a:lnTo>
                    <a:pt x="385" y="354"/>
                  </a:lnTo>
                  <a:lnTo>
                    <a:pt x="412" y="361"/>
                  </a:lnTo>
                  <a:lnTo>
                    <a:pt x="427" y="344"/>
                  </a:lnTo>
                  <a:lnTo>
                    <a:pt x="445" y="340"/>
                  </a:lnTo>
                  <a:lnTo>
                    <a:pt x="485" y="157"/>
                  </a:lnTo>
                  <a:lnTo>
                    <a:pt x="481" y="159"/>
                  </a:lnTo>
                  <a:lnTo>
                    <a:pt x="454" y="130"/>
                  </a:lnTo>
                  <a:lnTo>
                    <a:pt x="458" y="134"/>
                  </a:lnTo>
                  <a:lnTo>
                    <a:pt x="448" y="134"/>
                  </a:lnTo>
                  <a:lnTo>
                    <a:pt x="429" y="112"/>
                  </a:lnTo>
                  <a:lnTo>
                    <a:pt x="435" y="112"/>
                  </a:lnTo>
                  <a:lnTo>
                    <a:pt x="389" y="91"/>
                  </a:lnTo>
                  <a:lnTo>
                    <a:pt x="369" y="47"/>
                  </a:lnTo>
                  <a:lnTo>
                    <a:pt x="354" y="39"/>
                  </a:lnTo>
                  <a:lnTo>
                    <a:pt x="344" y="41"/>
                  </a:lnTo>
                  <a:lnTo>
                    <a:pt x="333" y="18"/>
                  </a:lnTo>
                  <a:lnTo>
                    <a:pt x="329" y="18"/>
                  </a:lnTo>
                  <a:lnTo>
                    <a:pt x="313" y="0"/>
                  </a:lnTo>
                  <a:lnTo>
                    <a:pt x="307" y="4"/>
                  </a:lnTo>
                  <a:lnTo>
                    <a:pt x="323" y="83"/>
                  </a:lnTo>
                  <a:lnTo>
                    <a:pt x="315" y="91"/>
                  </a:lnTo>
                  <a:lnTo>
                    <a:pt x="242" y="70"/>
                  </a:lnTo>
                  <a:lnTo>
                    <a:pt x="242" y="56"/>
                  </a:lnTo>
                  <a:lnTo>
                    <a:pt x="238" y="51"/>
                  </a:lnTo>
                  <a:lnTo>
                    <a:pt x="246" y="45"/>
                  </a:lnTo>
                  <a:lnTo>
                    <a:pt x="246" y="37"/>
                  </a:lnTo>
                  <a:lnTo>
                    <a:pt x="242" y="33"/>
                  </a:lnTo>
                  <a:lnTo>
                    <a:pt x="236" y="29"/>
                  </a:lnTo>
                  <a:lnTo>
                    <a:pt x="234" y="33"/>
                  </a:lnTo>
                  <a:lnTo>
                    <a:pt x="230" y="33"/>
                  </a:lnTo>
                  <a:lnTo>
                    <a:pt x="228" y="31"/>
                  </a:lnTo>
                  <a:lnTo>
                    <a:pt x="176" y="33"/>
                  </a:lnTo>
                  <a:lnTo>
                    <a:pt x="193" y="41"/>
                  </a:lnTo>
                  <a:lnTo>
                    <a:pt x="170" y="47"/>
                  </a:lnTo>
                  <a:lnTo>
                    <a:pt x="168" y="53"/>
                  </a:lnTo>
                  <a:lnTo>
                    <a:pt x="163" y="53"/>
                  </a:lnTo>
                  <a:lnTo>
                    <a:pt x="166" y="60"/>
                  </a:lnTo>
                  <a:lnTo>
                    <a:pt x="163" y="64"/>
                  </a:lnTo>
                  <a:lnTo>
                    <a:pt x="161" y="70"/>
                  </a:lnTo>
                  <a:lnTo>
                    <a:pt x="159" y="72"/>
                  </a:lnTo>
                  <a:lnTo>
                    <a:pt x="174" y="91"/>
                  </a:lnTo>
                  <a:close/>
                </a:path>
              </a:pathLst>
            </a:custGeom>
            <a:solidFill>
              <a:srgbClr val="001D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36" name="Freeform 73"/>
          <p:cNvSpPr>
            <a:spLocks/>
          </p:cNvSpPr>
          <p:nvPr/>
        </p:nvSpPr>
        <p:spPr bwMode="auto">
          <a:xfrm>
            <a:off x="8024447" y="1227518"/>
            <a:ext cx="225203" cy="369047"/>
          </a:xfrm>
          <a:custGeom>
            <a:avLst/>
            <a:gdLst>
              <a:gd name="T0" fmla="*/ 2147483647 w 153"/>
              <a:gd name="T1" fmla="*/ 2147483647 h 342"/>
              <a:gd name="T2" fmla="*/ 2147483647 w 153"/>
              <a:gd name="T3" fmla="*/ 2147483647 h 342"/>
              <a:gd name="T4" fmla="*/ 2147483647 w 153"/>
              <a:gd name="T5" fmla="*/ 2147483647 h 342"/>
              <a:gd name="T6" fmla="*/ 2147483647 w 153"/>
              <a:gd name="T7" fmla="*/ 2147483647 h 342"/>
              <a:gd name="T8" fmla="*/ 2147483647 w 153"/>
              <a:gd name="T9" fmla="*/ 2147483647 h 342"/>
              <a:gd name="T10" fmla="*/ 2147483647 w 153"/>
              <a:gd name="T11" fmla="*/ 2147483647 h 342"/>
              <a:gd name="T12" fmla="*/ 2147483647 w 153"/>
              <a:gd name="T13" fmla="*/ 2147483647 h 342"/>
              <a:gd name="T14" fmla="*/ 2147483647 w 153"/>
              <a:gd name="T15" fmla="*/ 2147483647 h 342"/>
              <a:gd name="T16" fmla="*/ 2147483647 w 153"/>
              <a:gd name="T17" fmla="*/ 2147483647 h 342"/>
              <a:gd name="T18" fmla="*/ 2147483647 w 153"/>
              <a:gd name="T19" fmla="*/ 2147483647 h 342"/>
              <a:gd name="T20" fmla="*/ 2147483647 w 153"/>
              <a:gd name="T21" fmla="*/ 2147483647 h 342"/>
              <a:gd name="T22" fmla="*/ 2147483647 w 153"/>
              <a:gd name="T23" fmla="*/ 2147483647 h 34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53"/>
              <a:gd name="T37" fmla="*/ 0 h 342"/>
              <a:gd name="T38" fmla="*/ 153 w 153"/>
              <a:gd name="T39" fmla="*/ 342 h 34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53" h="342">
                <a:moveTo>
                  <a:pt x="1" y="311"/>
                </a:moveTo>
                <a:cubicBezTo>
                  <a:pt x="4" y="295"/>
                  <a:pt x="0" y="276"/>
                  <a:pt x="9" y="263"/>
                </a:cubicBezTo>
                <a:cubicBezTo>
                  <a:pt x="20" y="247"/>
                  <a:pt x="41" y="242"/>
                  <a:pt x="57" y="231"/>
                </a:cubicBezTo>
                <a:cubicBezTo>
                  <a:pt x="65" y="226"/>
                  <a:pt x="81" y="215"/>
                  <a:pt x="81" y="215"/>
                </a:cubicBezTo>
                <a:cubicBezTo>
                  <a:pt x="94" y="176"/>
                  <a:pt x="92" y="134"/>
                  <a:pt x="105" y="95"/>
                </a:cubicBezTo>
                <a:cubicBezTo>
                  <a:pt x="119" y="0"/>
                  <a:pt x="97" y="52"/>
                  <a:pt x="153" y="71"/>
                </a:cubicBezTo>
                <a:cubicBezTo>
                  <a:pt x="147" y="88"/>
                  <a:pt x="134" y="102"/>
                  <a:pt x="129" y="119"/>
                </a:cubicBezTo>
                <a:cubicBezTo>
                  <a:pt x="124" y="137"/>
                  <a:pt x="125" y="157"/>
                  <a:pt x="121" y="175"/>
                </a:cubicBezTo>
                <a:cubicBezTo>
                  <a:pt x="119" y="183"/>
                  <a:pt x="116" y="191"/>
                  <a:pt x="113" y="199"/>
                </a:cubicBezTo>
                <a:cubicBezTo>
                  <a:pt x="110" y="218"/>
                  <a:pt x="116" y="240"/>
                  <a:pt x="105" y="255"/>
                </a:cubicBezTo>
                <a:cubicBezTo>
                  <a:pt x="97" y="266"/>
                  <a:pt x="77" y="256"/>
                  <a:pt x="65" y="263"/>
                </a:cubicBezTo>
                <a:cubicBezTo>
                  <a:pt x="33" y="281"/>
                  <a:pt x="62" y="342"/>
                  <a:pt x="1" y="311"/>
                </a:cubicBez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7" name="Text Box 75"/>
          <p:cNvSpPr txBox="1">
            <a:spLocks noChangeArrowheads="1"/>
          </p:cNvSpPr>
          <p:nvPr/>
        </p:nvSpPr>
        <p:spPr bwMode="auto">
          <a:xfrm>
            <a:off x="7556377" y="2520262"/>
            <a:ext cx="410369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Singapore</a:t>
            </a:r>
          </a:p>
        </p:txBody>
      </p:sp>
      <p:sp>
        <p:nvSpPr>
          <p:cNvPr id="38" name="Rectangle 84"/>
          <p:cNvSpPr>
            <a:spLocks noChangeArrowheads="1"/>
          </p:cNvSpPr>
          <p:nvPr/>
        </p:nvSpPr>
        <p:spPr bwMode="auto">
          <a:xfrm>
            <a:off x="732409" y="1501949"/>
            <a:ext cx="57404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Toronto</a:t>
            </a:r>
          </a:p>
        </p:txBody>
      </p:sp>
      <p:sp>
        <p:nvSpPr>
          <p:cNvPr id="39" name="Rectangle 85"/>
          <p:cNvSpPr>
            <a:spLocks noChangeArrowheads="1"/>
          </p:cNvSpPr>
          <p:nvPr/>
        </p:nvSpPr>
        <p:spPr bwMode="auto">
          <a:xfrm>
            <a:off x="732409" y="2006993"/>
            <a:ext cx="574048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Chicago</a:t>
            </a:r>
          </a:p>
        </p:txBody>
      </p:sp>
      <p:sp>
        <p:nvSpPr>
          <p:cNvPr id="40" name="Rectangle 86"/>
          <p:cNvSpPr>
            <a:spLocks noChangeArrowheads="1"/>
          </p:cNvSpPr>
          <p:nvPr/>
        </p:nvSpPr>
        <p:spPr bwMode="auto">
          <a:xfrm>
            <a:off x="732409" y="2764559"/>
            <a:ext cx="66236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San Jose</a:t>
            </a:r>
          </a:p>
        </p:txBody>
      </p:sp>
      <p:sp>
        <p:nvSpPr>
          <p:cNvPr id="41" name="Rectangle 87"/>
          <p:cNvSpPr>
            <a:spLocks noChangeArrowheads="1"/>
          </p:cNvSpPr>
          <p:nvPr/>
        </p:nvSpPr>
        <p:spPr bwMode="auto">
          <a:xfrm>
            <a:off x="732409" y="2133254"/>
            <a:ext cx="45923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Dallas</a:t>
            </a:r>
          </a:p>
        </p:txBody>
      </p:sp>
      <p:sp>
        <p:nvSpPr>
          <p:cNvPr id="42" name="Rectangle 88"/>
          <p:cNvSpPr>
            <a:spLocks noChangeArrowheads="1"/>
          </p:cNvSpPr>
          <p:nvPr/>
        </p:nvSpPr>
        <p:spPr bwMode="auto">
          <a:xfrm>
            <a:off x="732409" y="2512037"/>
            <a:ext cx="60937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Houston</a:t>
            </a:r>
          </a:p>
        </p:txBody>
      </p:sp>
      <p:sp>
        <p:nvSpPr>
          <p:cNvPr id="43" name="Rectangle 89"/>
          <p:cNvSpPr>
            <a:spLocks noChangeArrowheads="1"/>
          </p:cNvSpPr>
          <p:nvPr/>
        </p:nvSpPr>
        <p:spPr bwMode="auto">
          <a:xfrm>
            <a:off x="732409" y="1880732"/>
            <a:ext cx="65485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Cincinnati</a:t>
            </a:r>
          </a:p>
        </p:txBody>
      </p:sp>
      <p:sp>
        <p:nvSpPr>
          <p:cNvPr id="44" name="Rectangle 90"/>
          <p:cNvSpPr>
            <a:spLocks noChangeArrowheads="1"/>
          </p:cNvSpPr>
          <p:nvPr/>
        </p:nvSpPr>
        <p:spPr bwMode="auto">
          <a:xfrm>
            <a:off x="732409" y="2259515"/>
            <a:ext cx="52105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Detroit</a:t>
            </a:r>
          </a:p>
        </p:txBody>
      </p:sp>
      <p:sp>
        <p:nvSpPr>
          <p:cNvPr id="45" name="Rectangle 91"/>
          <p:cNvSpPr>
            <a:spLocks noChangeArrowheads="1"/>
          </p:cNvSpPr>
          <p:nvPr/>
        </p:nvSpPr>
        <p:spPr bwMode="auto">
          <a:xfrm>
            <a:off x="732409" y="2638298"/>
            <a:ext cx="777173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Edison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46" name="Rectangle 92"/>
          <p:cNvSpPr>
            <a:spLocks noChangeArrowheads="1"/>
          </p:cNvSpPr>
          <p:nvPr/>
        </p:nvSpPr>
        <p:spPr bwMode="auto">
          <a:xfrm>
            <a:off x="732409" y="2385776"/>
            <a:ext cx="609375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Hartford</a:t>
            </a:r>
          </a:p>
        </p:txBody>
      </p:sp>
      <p:sp>
        <p:nvSpPr>
          <p:cNvPr id="47" name="Freeform 109"/>
          <p:cNvSpPr>
            <a:spLocks/>
          </p:cNvSpPr>
          <p:nvPr/>
        </p:nvSpPr>
        <p:spPr bwMode="auto">
          <a:xfrm>
            <a:off x="6960249" y="2491125"/>
            <a:ext cx="200181" cy="338554"/>
          </a:xfrm>
          <a:custGeom>
            <a:avLst/>
            <a:gdLst>
              <a:gd name="T0" fmla="*/ 2147483647 w 136"/>
              <a:gd name="T1" fmla="*/ 0 h 260"/>
              <a:gd name="T2" fmla="*/ 0 w 136"/>
              <a:gd name="T3" fmla="*/ 2147483647 h 260"/>
              <a:gd name="T4" fmla="*/ 2147483647 w 136"/>
              <a:gd name="T5" fmla="*/ 2147483647 h 260"/>
              <a:gd name="T6" fmla="*/ 2147483647 w 136"/>
              <a:gd name="T7" fmla="*/ 2147483647 h 260"/>
              <a:gd name="T8" fmla="*/ 2147483647 w 136"/>
              <a:gd name="T9" fmla="*/ 2147483647 h 260"/>
              <a:gd name="T10" fmla="*/ 2147483647 w 136"/>
              <a:gd name="T11" fmla="*/ 2147483647 h 260"/>
              <a:gd name="T12" fmla="*/ 2147483647 w 136"/>
              <a:gd name="T13" fmla="*/ 2147483647 h 260"/>
              <a:gd name="T14" fmla="*/ 2147483647 w 136"/>
              <a:gd name="T15" fmla="*/ 2147483647 h 260"/>
              <a:gd name="T16" fmla="*/ 2147483647 w 136"/>
              <a:gd name="T17" fmla="*/ 2147483647 h 260"/>
              <a:gd name="T18" fmla="*/ 2147483647 w 136"/>
              <a:gd name="T19" fmla="*/ 2147483647 h 260"/>
              <a:gd name="T20" fmla="*/ 2147483647 w 136"/>
              <a:gd name="T21" fmla="*/ 2147483647 h 260"/>
              <a:gd name="T22" fmla="*/ 2147483647 w 136"/>
              <a:gd name="T23" fmla="*/ 2147483647 h 260"/>
              <a:gd name="T24" fmla="*/ 2147483647 w 136"/>
              <a:gd name="T25" fmla="*/ 2147483647 h 260"/>
              <a:gd name="T26" fmla="*/ 2147483647 w 136"/>
              <a:gd name="T27" fmla="*/ 2147483647 h 260"/>
              <a:gd name="T28" fmla="*/ 2147483647 w 136"/>
              <a:gd name="T29" fmla="*/ 0 h 26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36"/>
              <a:gd name="T46" fmla="*/ 0 h 260"/>
              <a:gd name="T47" fmla="*/ 136 w 136"/>
              <a:gd name="T48" fmla="*/ 260 h 26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36" h="260">
                <a:moveTo>
                  <a:pt x="8" y="0"/>
                </a:moveTo>
                <a:lnTo>
                  <a:pt x="0" y="52"/>
                </a:lnTo>
                <a:lnTo>
                  <a:pt x="16" y="100"/>
                </a:lnTo>
                <a:lnTo>
                  <a:pt x="48" y="144"/>
                </a:lnTo>
                <a:lnTo>
                  <a:pt x="72" y="196"/>
                </a:lnTo>
                <a:lnTo>
                  <a:pt x="108" y="260"/>
                </a:lnTo>
                <a:lnTo>
                  <a:pt x="136" y="256"/>
                </a:lnTo>
                <a:lnTo>
                  <a:pt x="112" y="232"/>
                </a:lnTo>
                <a:lnTo>
                  <a:pt x="96" y="208"/>
                </a:lnTo>
                <a:lnTo>
                  <a:pt x="100" y="180"/>
                </a:lnTo>
                <a:lnTo>
                  <a:pt x="76" y="144"/>
                </a:lnTo>
                <a:lnTo>
                  <a:pt x="56" y="120"/>
                </a:lnTo>
                <a:lnTo>
                  <a:pt x="44" y="76"/>
                </a:lnTo>
                <a:lnTo>
                  <a:pt x="8" y="44"/>
                </a:lnTo>
                <a:lnTo>
                  <a:pt x="8" y="0"/>
                </a:ln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8" name="Freeform 110"/>
          <p:cNvSpPr>
            <a:spLocks/>
          </p:cNvSpPr>
          <p:nvPr/>
        </p:nvSpPr>
        <p:spPr bwMode="auto">
          <a:xfrm>
            <a:off x="7516634" y="2874201"/>
            <a:ext cx="126585" cy="338554"/>
          </a:xfrm>
          <a:custGeom>
            <a:avLst/>
            <a:gdLst>
              <a:gd name="T0" fmla="*/ 2147483647 w 86"/>
              <a:gd name="T1" fmla="*/ 2147483647 h 114"/>
              <a:gd name="T2" fmla="*/ 2147483647 w 86"/>
              <a:gd name="T3" fmla="*/ 2147483647 h 114"/>
              <a:gd name="T4" fmla="*/ 2147483647 w 86"/>
              <a:gd name="T5" fmla="*/ 2147483647 h 114"/>
              <a:gd name="T6" fmla="*/ 2147483647 w 86"/>
              <a:gd name="T7" fmla="*/ 2147483647 h 114"/>
              <a:gd name="T8" fmla="*/ 2147483647 w 86"/>
              <a:gd name="T9" fmla="*/ 2147483647 h 114"/>
              <a:gd name="T10" fmla="*/ 2147483647 w 86"/>
              <a:gd name="T11" fmla="*/ 2147483647 h 114"/>
              <a:gd name="T12" fmla="*/ 2147483647 w 86"/>
              <a:gd name="T13" fmla="*/ 2147483647 h 114"/>
              <a:gd name="T14" fmla="*/ 2147483647 w 86"/>
              <a:gd name="T15" fmla="*/ 2147483647 h 114"/>
              <a:gd name="T16" fmla="*/ 2147483647 w 86"/>
              <a:gd name="T17" fmla="*/ 2147483647 h 114"/>
              <a:gd name="T18" fmla="*/ 2147483647 w 86"/>
              <a:gd name="T19" fmla="*/ 2147483647 h 114"/>
              <a:gd name="T20" fmla="*/ 2147483647 w 86"/>
              <a:gd name="T21" fmla="*/ 2147483647 h 114"/>
              <a:gd name="T22" fmla="*/ 2147483647 w 86"/>
              <a:gd name="T23" fmla="*/ 2147483647 h 11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86"/>
              <a:gd name="T37" fmla="*/ 0 h 114"/>
              <a:gd name="T38" fmla="*/ 86 w 86"/>
              <a:gd name="T39" fmla="*/ 114 h 11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86" h="114">
                <a:moveTo>
                  <a:pt x="86" y="13"/>
                </a:moveTo>
                <a:cubicBezTo>
                  <a:pt x="83" y="9"/>
                  <a:pt x="83" y="1"/>
                  <a:pt x="78" y="1"/>
                </a:cubicBezTo>
                <a:cubicBezTo>
                  <a:pt x="62" y="0"/>
                  <a:pt x="30" y="9"/>
                  <a:pt x="30" y="9"/>
                </a:cubicBezTo>
                <a:cubicBezTo>
                  <a:pt x="25" y="24"/>
                  <a:pt x="15" y="32"/>
                  <a:pt x="6" y="45"/>
                </a:cubicBezTo>
                <a:cubicBezTo>
                  <a:pt x="5" y="56"/>
                  <a:pt x="0" y="66"/>
                  <a:pt x="2" y="77"/>
                </a:cubicBezTo>
                <a:cubicBezTo>
                  <a:pt x="3" y="82"/>
                  <a:pt x="12" y="81"/>
                  <a:pt x="14" y="85"/>
                </a:cubicBezTo>
                <a:cubicBezTo>
                  <a:pt x="31" y="114"/>
                  <a:pt x="0" y="101"/>
                  <a:pt x="38" y="109"/>
                </a:cubicBezTo>
                <a:cubicBezTo>
                  <a:pt x="63" y="101"/>
                  <a:pt x="53" y="84"/>
                  <a:pt x="38" y="69"/>
                </a:cubicBezTo>
                <a:cubicBezTo>
                  <a:pt x="46" y="66"/>
                  <a:pt x="54" y="64"/>
                  <a:pt x="62" y="61"/>
                </a:cubicBezTo>
                <a:cubicBezTo>
                  <a:pt x="66" y="60"/>
                  <a:pt x="61" y="52"/>
                  <a:pt x="58" y="49"/>
                </a:cubicBezTo>
                <a:cubicBezTo>
                  <a:pt x="51" y="42"/>
                  <a:pt x="34" y="33"/>
                  <a:pt x="34" y="33"/>
                </a:cubicBezTo>
                <a:cubicBezTo>
                  <a:pt x="53" y="27"/>
                  <a:pt x="86" y="37"/>
                  <a:pt x="86" y="13"/>
                </a:cubicBez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49" name="Freeform 111"/>
          <p:cNvSpPr>
            <a:spLocks/>
          </p:cNvSpPr>
          <p:nvPr/>
        </p:nvSpPr>
        <p:spPr bwMode="auto">
          <a:xfrm>
            <a:off x="7301734" y="2783558"/>
            <a:ext cx="173687" cy="338554"/>
          </a:xfrm>
          <a:custGeom>
            <a:avLst/>
            <a:gdLst>
              <a:gd name="T0" fmla="*/ 2147483647 w 118"/>
              <a:gd name="T1" fmla="*/ 0 h 167"/>
              <a:gd name="T2" fmla="*/ 2147483647 w 118"/>
              <a:gd name="T3" fmla="*/ 2147483647 h 167"/>
              <a:gd name="T4" fmla="*/ 2147483647 w 118"/>
              <a:gd name="T5" fmla="*/ 2147483647 h 167"/>
              <a:gd name="T6" fmla="*/ 2147483647 w 118"/>
              <a:gd name="T7" fmla="*/ 2147483647 h 167"/>
              <a:gd name="T8" fmla="*/ 2147483647 w 118"/>
              <a:gd name="T9" fmla="*/ 2147483647 h 167"/>
              <a:gd name="T10" fmla="*/ 2147483647 w 118"/>
              <a:gd name="T11" fmla="*/ 2147483647 h 167"/>
              <a:gd name="T12" fmla="*/ 2147483647 w 118"/>
              <a:gd name="T13" fmla="*/ 2147483647 h 167"/>
              <a:gd name="T14" fmla="*/ 2147483647 w 118"/>
              <a:gd name="T15" fmla="*/ 2147483647 h 167"/>
              <a:gd name="T16" fmla="*/ 2147483647 w 118"/>
              <a:gd name="T17" fmla="*/ 2147483647 h 167"/>
              <a:gd name="T18" fmla="*/ 2147483647 w 118"/>
              <a:gd name="T19" fmla="*/ 2147483647 h 167"/>
              <a:gd name="T20" fmla="*/ 2147483647 w 118"/>
              <a:gd name="T21" fmla="*/ 0 h 16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18"/>
              <a:gd name="T34" fmla="*/ 0 h 167"/>
              <a:gd name="T35" fmla="*/ 118 w 118"/>
              <a:gd name="T36" fmla="*/ 167 h 16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18" h="167">
                <a:moveTo>
                  <a:pt x="107" y="0"/>
                </a:moveTo>
                <a:cubicBezTo>
                  <a:pt x="89" y="4"/>
                  <a:pt x="80" y="19"/>
                  <a:pt x="64" y="29"/>
                </a:cubicBezTo>
                <a:cubicBezTo>
                  <a:pt x="51" y="48"/>
                  <a:pt x="46" y="61"/>
                  <a:pt x="28" y="73"/>
                </a:cubicBezTo>
                <a:cubicBezTo>
                  <a:pt x="17" y="89"/>
                  <a:pt x="18" y="85"/>
                  <a:pt x="12" y="103"/>
                </a:cubicBezTo>
                <a:cubicBezTo>
                  <a:pt x="19" y="124"/>
                  <a:pt x="0" y="111"/>
                  <a:pt x="28" y="129"/>
                </a:cubicBezTo>
                <a:cubicBezTo>
                  <a:pt x="32" y="132"/>
                  <a:pt x="40" y="137"/>
                  <a:pt x="40" y="137"/>
                </a:cubicBezTo>
                <a:cubicBezTo>
                  <a:pt x="60" y="167"/>
                  <a:pt x="59" y="141"/>
                  <a:pt x="95" y="147"/>
                </a:cubicBezTo>
                <a:cubicBezTo>
                  <a:pt x="107" y="141"/>
                  <a:pt x="90" y="86"/>
                  <a:pt x="92" y="78"/>
                </a:cubicBezTo>
                <a:cubicBezTo>
                  <a:pt x="94" y="70"/>
                  <a:pt x="109" y="108"/>
                  <a:pt x="110" y="100"/>
                </a:cubicBezTo>
                <a:cubicBezTo>
                  <a:pt x="112" y="91"/>
                  <a:pt x="99" y="31"/>
                  <a:pt x="99" y="31"/>
                </a:cubicBezTo>
                <a:cubicBezTo>
                  <a:pt x="98" y="19"/>
                  <a:pt x="118" y="5"/>
                  <a:pt x="107" y="0"/>
                </a:cubicBez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0" name="Freeform 112"/>
          <p:cNvSpPr>
            <a:spLocks/>
          </p:cNvSpPr>
          <p:nvPr/>
        </p:nvSpPr>
        <p:spPr bwMode="auto">
          <a:xfrm>
            <a:off x="7815434" y="2918443"/>
            <a:ext cx="457767" cy="338554"/>
          </a:xfrm>
          <a:custGeom>
            <a:avLst/>
            <a:gdLst>
              <a:gd name="T0" fmla="*/ 2147483647 w 311"/>
              <a:gd name="T1" fmla="*/ 2147483647 h 147"/>
              <a:gd name="T2" fmla="*/ 2147483647 w 311"/>
              <a:gd name="T3" fmla="*/ 2147483647 h 147"/>
              <a:gd name="T4" fmla="*/ 2147483647 w 311"/>
              <a:gd name="T5" fmla="*/ 2147483647 h 147"/>
              <a:gd name="T6" fmla="*/ 2147483647 w 311"/>
              <a:gd name="T7" fmla="*/ 2147483647 h 147"/>
              <a:gd name="T8" fmla="*/ 2147483647 w 311"/>
              <a:gd name="T9" fmla="*/ 2147483647 h 147"/>
              <a:gd name="T10" fmla="*/ 2147483647 w 311"/>
              <a:gd name="T11" fmla="*/ 2147483647 h 147"/>
              <a:gd name="T12" fmla="*/ 2147483647 w 311"/>
              <a:gd name="T13" fmla="*/ 2147483647 h 147"/>
              <a:gd name="T14" fmla="*/ 2147483647 w 311"/>
              <a:gd name="T15" fmla="*/ 2147483647 h 147"/>
              <a:gd name="T16" fmla="*/ 2147483647 w 311"/>
              <a:gd name="T17" fmla="*/ 2147483647 h 147"/>
              <a:gd name="T18" fmla="*/ 2147483647 w 311"/>
              <a:gd name="T19" fmla="*/ 2147483647 h 147"/>
              <a:gd name="T20" fmla="*/ 2147483647 w 311"/>
              <a:gd name="T21" fmla="*/ 2147483647 h 147"/>
              <a:gd name="T22" fmla="*/ 2147483647 w 311"/>
              <a:gd name="T23" fmla="*/ 2147483647 h 147"/>
              <a:gd name="T24" fmla="*/ 2147483647 w 311"/>
              <a:gd name="T25" fmla="*/ 2147483647 h 147"/>
              <a:gd name="T26" fmla="*/ 2147483647 w 311"/>
              <a:gd name="T27" fmla="*/ 2147483647 h 147"/>
              <a:gd name="T28" fmla="*/ 2147483647 w 311"/>
              <a:gd name="T29" fmla="*/ 2147483647 h 147"/>
              <a:gd name="T30" fmla="*/ 2147483647 w 311"/>
              <a:gd name="T31" fmla="*/ 2147483647 h 147"/>
              <a:gd name="T32" fmla="*/ 2147483647 w 311"/>
              <a:gd name="T33" fmla="*/ 2147483647 h 14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11"/>
              <a:gd name="T52" fmla="*/ 0 h 147"/>
              <a:gd name="T53" fmla="*/ 311 w 311"/>
              <a:gd name="T54" fmla="*/ 147 h 14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11" h="147">
                <a:moveTo>
                  <a:pt x="263" y="144"/>
                </a:moveTo>
                <a:cubicBezTo>
                  <a:pt x="250" y="135"/>
                  <a:pt x="246" y="125"/>
                  <a:pt x="231" y="120"/>
                </a:cubicBezTo>
                <a:cubicBezTo>
                  <a:pt x="212" y="92"/>
                  <a:pt x="171" y="109"/>
                  <a:pt x="143" y="116"/>
                </a:cubicBezTo>
                <a:cubicBezTo>
                  <a:pt x="129" y="113"/>
                  <a:pt x="121" y="114"/>
                  <a:pt x="111" y="104"/>
                </a:cubicBezTo>
                <a:cubicBezTo>
                  <a:pt x="96" y="89"/>
                  <a:pt x="101" y="72"/>
                  <a:pt x="83" y="60"/>
                </a:cubicBezTo>
                <a:cubicBezTo>
                  <a:pt x="80" y="56"/>
                  <a:pt x="79" y="51"/>
                  <a:pt x="75" y="48"/>
                </a:cubicBezTo>
                <a:cubicBezTo>
                  <a:pt x="68" y="44"/>
                  <a:pt x="51" y="40"/>
                  <a:pt x="51" y="40"/>
                </a:cubicBezTo>
                <a:cubicBezTo>
                  <a:pt x="27" y="48"/>
                  <a:pt x="25" y="32"/>
                  <a:pt x="7" y="20"/>
                </a:cubicBezTo>
                <a:cubicBezTo>
                  <a:pt x="0" y="0"/>
                  <a:pt x="12" y="3"/>
                  <a:pt x="27" y="8"/>
                </a:cubicBezTo>
                <a:cubicBezTo>
                  <a:pt x="38" y="24"/>
                  <a:pt x="45" y="23"/>
                  <a:pt x="63" y="28"/>
                </a:cubicBezTo>
                <a:cubicBezTo>
                  <a:pt x="115" y="11"/>
                  <a:pt x="79" y="20"/>
                  <a:pt x="175" y="24"/>
                </a:cubicBezTo>
                <a:cubicBezTo>
                  <a:pt x="180" y="31"/>
                  <a:pt x="181" y="42"/>
                  <a:pt x="187" y="48"/>
                </a:cubicBezTo>
                <a:cubicBezTo>
                  <a:pt x="194" y="55"/>
                  <a:pt x="217" y="57"/>
                  <a:pt x="227" y="60"/>
                </a:cubicBezTo>
                <a:cubicBezTo>
                  <a:pt x="234" y="82"/>
                  <a:pt x="247" y="88"/>
                  <a:pt x="263" y="104"/>
                </a:cubicBezTo>
                <a:cubicBezTo>
                  <a:pt x="272" y="140"/>
                  <a:pt x="257" y="102"/>
                  <a:pt x="307" y="124"/>
                </a:cubicBezTo>
                <a:cubicBezTo>
                  <a:pt x="311" y="126"/>
                  <a:pt x="306" y="133"/>
                  <a:pt x="303" y="136"/>
                </a:cubicBezTo>
                <a:cubicBezTo>
                  <a:pt x="293" y="146"/>
                  <a:pt x="276" y="147"/>
                  <a:pt x="263" y="144"/>
                </a:cubicBez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1" name="Freeform 113"/>
          <p:cNvSpPr>
            <a:spLocks/>
          </p:cNvSpPr>
          <p:nvPr/>
        </p:nvSpPr>
        <p:spPr bwMode="auto">
          <a:xfrm>
            <a:off x="8202548" y="2978872"/>
            <a:ext cx="82428" cy="338554"/>
          </a:xfrm>
          <a:custGeom>
            <a:avLst/>
            <a:gdLst>
              <a:gd name="T0" fmla="*/ 0 w 56"/>
              <a:gd name="T1" fmla="*/ 2147483647 h 32"/>
              <a:gd name="T2" fmla="*/ 2147483647 w 56"/>
              <a:gd name="T3" fmla="*/ 0 h 32"/>
              <a:gd name="T4" fmla="*/ 2147483647 w 56"/>
              <a:gd name="T5" fmla="*/ 2147483647 h 32"/>
              <a:gd name="T6" fmla="*/ 0 w 56"/>
              <a:gd name="T7" fmla="*/ 2147483647 h 32"/>
              <a:gd name="T8" fmla="*/ 0 60000 65536"/>
              <a:gd name="T9" fmla="*/ 0 60000 65536"/>
              <a:gd name="T10" fmla="*/ 0 60000 65536"/>
              <a:gd name="T11" fmla="*/ 0 60000 65536"/>
              <a:gd name="T12" fmla="*/ 0 w 56"/>
              <a:gd name="T13" fmla="*/ 0 h 32"/>
              <a:gd name="T14" fmla="*/ 56 w 56"/>
              <a:gd name="T15" fmla="*/ 32 h 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" h="32">
                <a:moveTo>
                  <a:pt x="0" y="4"/>
                </a:moveTo>
                <a:cubicBezTo>
                  <a:pt x="15" y="27"/>
                  <a:pt x="42" y="22"/>
                  <a:pt x="56" y="0"/>
                </a:cubicBezTo>
                <a:cubicBezTo>
                  <a:pt x="50" y="32"/>
                  <a:pt x="38" y="24"/>
                  <a:pt x="8" y="20"/>
                </a:cubicBezTo>
                <a:cubicBezTo>
                  <a:pt x="3" y="6"/>
                  <a:pt x="7" y="11"/>
                  <a:pt x="0" y="4"/>
                </a:cubicBezTo>
                <a:close/>
              </a:path>
            </a:pathLst>
          </a:custGeom>
          <a:solidFill>
            <a:srgbClr val="024D87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2" name="Freeform 114"/>
          <p:cNvSpPr>
            <a:spLocks/>
          </p:cNvSpPr>
          <p:nvPr/>
        </p:nvSpPr>
        <p:spPr bwMode="auto">
          <a:xfrm>
            <a:off x="6960249" y="2806218"/>
            <a:ext cx="285552" cy="338554"/>
          </a:xfrm>
          <a:custGeom>
            <a:avLst/>
            <a:gdLst>
              <a:gd name="T0" fmla="*/ 2147483647 w 194"/>
              <a:gd name="T1" fmla="*/ 2147483647 h 172"/>
              <a:gd name="T2" fmla="*/ 2147483647 w 194"/>
              <a:gd name="T3" fmla="*/ 2147483647 h 172"/>
              <a:gd name="T4" fmla="*/ 2147483647 w 194"/>
              <a:gd name="T5" fmla="*/ 2147483647 h 172"/>
              <a:gd name="T6" fmla="*/ 2147483647 w 194"/>
              <a:gd name="T7" fmla="*/ 2147483647 h 172"/>
              <a:gd name="T8" fmla="*/ 2147483647 w 194"/>
              <a:gd name="T9" fmla="*/ 2147483647 h 172"/>
              <a:gd name="T10" fmla="*/ 2147483647 w 194"/>
              <a:gd name="T11" fmla="*/ 2147483647 h 172"/>
              <a:gd name="T12" fmla="*/ 2147483647 w 194"/>
              <a:gd name="T13" fmla="*/ 2147483647 h 172"/>
              <a:gd name="T14" fmla="*/ 2147483647 w 194"/>
              <a:gd name="T15" fmla="*/ 0 h 172"/>
              <a:gd name="T16" fmla="*/ 2147483647 w 194"/>
              <a:gd name="T17" fmla="*/ 2147483647 h 17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4"/>
              <a:gd name="T28" fmla="*/ 0 h 172"/>
              <a:gd name="T29" fmla="*/ 194 w 194"/>
              <a:gd name="T30" fmla="*/ 172 h 17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4" h="172">
                <a:moveTo>
                  <a:pt x="12" y="24"/>
                </a:moveTo>
                <a:cubicBezTo>
                  <a:pt x="51" y="39"/>
                  <a:pt x="71" y="78"/>
                  <a:pt x="112" y="88"/>
                </a:cubicBezTo>
                <a:cubicBezTo>
                  <a:pt x="130" y="115"/>
                  <a:pt x="122" y="152"/>
                  <a:pt x="152" y="172"/>
                </a:cubicBezTo>
                <a:cubicBezTo>
                  <a:pt x="157" y="171"/>
                  <a:pt x="164" y="171"/>
                  <a:pt x="168" y="168"/>
                </a:cubicBezTo>
                <a:cubicBezTo>
                  <a:pt x="194" y="147"/>
                  <a:pt x="146" y="94"/>
                  <a:pt x="136" y="80"/>
                </a:cubicBezTo>
                <a:cubicBezTo>
                  <a:pt x="129" y="70"/>
                  <a:pt x="104" y="60"/>
                  <a:pt x="104" y="60"/>
                </a:cubicBezTo>
                <a:cubicBezTo>
                  <a:pt x="86" y="42"/>
                  <a:pt x="73" y="37"/>
                  <a:pt x="48" y="32"/>
                </a:cubicBezTo>
                <a:cubicBezTo>
                  <a:pt x="35" y="23"/>
                  <a:pt x="18" y="5"/>
                  <a:pt x="4" y="0"/>
                </a:cubicBezTo>
                <a:cubicBezTo>
                  <a:pt x="8" y="25"/>
                  <a:pt x="0" y="24"/>
                  <a:pt x="12" y="24"/>
                </a:cubicBezTo>
                <a:close/>
              </a:path>
            </a:pathLst>
          </a:custGeom>
          <a:solidFill>
            <a:srgbClr val="13386E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3" name="Text Box 136"/>
          <p:cNvSpPr txBox="1">
            <a:spLocks noChangeArrowheads="1"/>
          </p:cNvSpPr>
          <p:nvPr/>
        </p:nvSpPr>
        <p:spPr bwMode="auto">
          <a:xfrm>
            <a:off x="6177188" y="1922449"/>
            <a:ext cx="547554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20000"/>
              </a:spcBef>
            </a:pPr>
            <a:endParaRPr lang="en-GB" sz="8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4" name="Text Box 148"/>
          <p:cNvSpPr txBox="1">
            <a:spLocks noChangeArrowheads="1"/>
          </p:cNvSpPr>
          <p:nvPr/>
        </p:nvSpPr>
        <p:spPr bwMode="auto">
          <a:xfrm>
            <a:off x="6045692" y="2338506"/>
            <a:ext cx="749207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Dammam</a:t>
            </a:r>
          </a:p>
        </p:txBody>
      </p:sp>
      <p:sp>
        <p:nvSpPr>
          <p:cNvPr id="55" name="Text Box 156"/>
          <p:cNvSpPr txBox="1">
            <a:spLocks noChangeArrowheads="1"/>
          </p:cNvSpPr>
          <p:nvPr/>
        </p:nvSpPr>
        <p:spPr bwMode="auto">
          <a:xfrm>
            <a:off x="4790640" y="3579600"/>
            <a:ext cx="1052422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Johannesburg</a:t>
            </a:r>
          </a:p>
        </p:txBody>
      </p:sp>
      <p:sp>
        <p:nvSpPr>
          <p:cNvPr id="56" name="Text Box 52"/>
          <p:cNvSpPr txBox="1">
            <a:spLocks noChangeArrowheads="1"/>
          </p:cNvSpPr>
          <p:nvPr/>
        </p:nvSpPr>
        <p:spPr bwMode="auto">
          <a:xfrm>
            <a:off x="8143671" y="1459355"/>
            <a:ext cx="672668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Yokohama</a:t>
            </a:r>
          </a:p>
        </p:txBody>
      </p:sp>
      <p:sp>
        <p:nvSpPr>
          <p:cNvPr id="57" name="Oval 74"/>
          <p:cNvSpPr>
            <a:spLocks noChangeArrowheads="1"/>
          </p:cNvSpPr>
          <p:nvPr/>
        </p:nvSpPr>
        <p:spPr bwMode="auto">
          <a:xfrm>
            <a:off x="8122659" y="1466238"/>
            <a:ext cx="51517" cy="548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58" name="Text Box 148"/>
          <p:cNvSpPr txBox="1">
            <a:spLocks noChangeArrowheads="1"/>
          </p:cNvSpPr>
          <p:nvPr/>
        </p:nvSpPr>
        <p:spPr bwMode="auto">
          <a:xfrm>
            <a:off x="6045692" y="2247168"/>
            <a:ext cx="524004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Kuwait</a:t>
            </a:r>
          </a:p>
        </p:txBody>
      </p:sp>
      <p:sp>
        <p:nvSpPr>
          <p:cNvPr id="59" name="Text Box 148"/>
          <p:cNvSpPr txBox="1">
            <a:spLocks noChangeArrowheads="1"/>
          </p:cNvSpPr>
          <p:nvPr/>
        </p:nvSpPr>
        <p:spPr bwMode="auto">
          <a:xfrm>
            <a:off x="6045692" y="2596900"/>
            <a:ext cx="532835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Muscat</a:t>
            </a:r>
          </a:p>
        </p:txBody>
      </p:sp>
      <p:sp>
        <p:nvSpPr>
          <p:cNvPr id="60" name="Text Box 148"/>
          <p:cNvSpPr txBox="1">
            <a:spLocks noChangeArrowheads="1"/>
          </p:cNvSpPr>
          <p:nvPr/>
        </p:nvSpPr>
        <p:spPr bwMode="auto">
          <a:xfrm>
            <a:off x="6045692" y="2424278"/>
            <a:ext cx="384171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Doha</a:t>
            </a:r>
          </a:p>
        </p:txBody>
      </p:sp>
      <p:sp>
        <p:nvSpPr>
          <p:cNvPr id="61" name="Text Box 148"/>
          <p:cNvSpPr txBox="1">
            <a:spLocks noChangeArrowheads="1"/>
          </p:cNvSpPr>
          <p:nvPr/>
        </p:nvSpPr>
        <p:spPr bwMode="auto">
          <a:xfrm>
            <a:off x="6050107" y="2511128"/>
            <a:ext cx="375340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Dubai</a:t>
            </a:r>
          </a:p>
        </p:txBody>
      </p:sp>
      <p:grpSp>
        <p:nvGrpSpPr>
          <p:cNvPr id="62" name="Group 163"/>
          <p:cNvGrpSpPr>
            <a:grpSpLocks/>
          </p:cNvGrpSpPr>
          <p:nvPr/>
        </p:nvGrpSpPr>
        <p:grpSpPr bwMode="auto">
          <a:xfrm>
            <a:off x="3780912" y="716247"/>
            <a:ext cx="859834" cy="1350473"/>
            <a:chOff x="3572909" y="1454465"/>
            <a:chExt cx="927099" cy="1986751"/>
          </a:xfrm>
        </p:grpSpPr>
        <p:sp>
          <p:nvSpPr>
            <p:cNvPr id="127" name="Rectangle 164"/>
            <p:cNvSpPr>
              <a:spLocks noChangeArrowheads="1"/>
            </p:cNvSpPr>
            <p:nvPr/>
          </p:nvSpPr>
          <p:spPr bwMode="auto">
            <a:xfrm>
              <a:off x="3572909" y="2295787"/>
              <a:ext cx="533399" cy="141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London</a:t>
              </a:r>
            </a:p>
          </p:txBody>
        </p:sp>
        <p:sp>
          <p:nvSpPr>
            <p:cNvPr id="128" name="Rectangle 165"/>
            <p:cNvSpPr>
              <a:spLocks noChangeArrowheads="1"/>
            </p:cNvSpPr>
            <p:nvPr/>
          </p:nvSpPr>
          <p:spPr bwMode="auto">
            <a:xfrm>
              <a:off x="3572909" y="2800581"/>
              <a:ext cx="53339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Paris</a:t>
              </a:r>
            </a:p>
          </p:txBody>
        </p:sp>
        <p:sp>
          <p:nvSpPr>
            <p:cNvPr id="129" name="Rectangle 166"/>
            <p:cNvSpPr>
              <a:spLocks noChangeArrowheads="1"/>
            </p:cNvSpPr>
            <p:nvPr/>
          </p:nvSpPr>
          <p:spPr bwMode="auto">
            <a:xfrm>
              <a:off x="3572909" y="1790994"/>
              <a:ext cx="927099" cy="141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Copenhagen</a:t>
              </a:r>
            </a:p>
          </p:txBody>
        </p:sp>
        <p:sp>
          <p:nvSpPr>
            <p:cNvPr id="130" name="Rectangle 167"/>
            <p:cNvSpPr>
              <a:spLocks noChangeArrowheads="1"/>
            </p:cNvSpPr>
            <p:nvPr/>
          </p:nvSpPr>
          <p:spPr bwMode="auto">
            <a:xfrm>
              <a:off x="3572909" y="2968845"/>
              <a:ext cx="92709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Stockholm</a:t>
              </a:r>
            </a:p>
          </p:txBody>
        </p:sp>
        <p:sp>
          <p:nvSpPr>
            <p:cNvPr id="131" name="Rectangle 168"/>
            <p:cNvSpPr>
              <a:spLocks noChangeArrowheads="1"/>
            </p:cNvSpPr>
            <p:nvPr/>
          </p:nvSpPr>
          <p:spPr bwMode="auto">
            <a:xfrm>
              <a:off x="3572909" y="2464052"/>
              <a:ext cx="92709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Munich</a:t>
              </a:r>
            </a:p>
          </p:txBody>
        </p:sp>
        <p:sp>
          <p:nvSpPr>
            <p:cNvPr id="132" name="Rectangle 169"/>
            <p:cNvSpPr>
              <a:spLocks noChangeArrowheads="1"/>
            </p:cNvSpPr>
            <p:nvPr/>
          </p:nvSpPr>
          <p:spPr bwMode="auto">
            <a:xfrm>
              <a:off x="3572909" y="2127523"/>
              <a:ext cx="92709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Leipzig</a:t>
              </a:r>
            </a:p>
          </p:txBody>
        </p:sp>
        <p:sp>
          <p:nvSpPr>
            <p:cNvPr id="133" name="Text Box 152"/>
            <p:cNvSpPr txBox="1">
              <a:spLocks noChangeArrowheads="1"/>
            </p:cNvSpPr>
            <p:nvPr/>
          </p:nvSpPr>
          <p:spPr bwMode="auto">
            <a:xfrm>
              <a:off x="3572909" y="1454465"/>
              <a:ext cx="76834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Amsterdam</a:t>
              </a:r>
            </a:p>
          </p:txBody>
        </p:sp>
        <p:sp>
          <p:nvSpPr>
            <p:cNvPr id="134" name="Text Box 153"/>
            <p:cNvSpPr txBox="1">
              <a:spLocks noChangeArrowheads="1"/>
            </p:cNvSpPr>
            <p:nvPr/>
          </p:nvSpPr>
          <p:spPr bwMode="auto">
            <a:xfrm>
              <a:off x="3572909" y="1622729"/>
              <a:ext cx="590550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Belfast</a:t>
              </a:r>
            </a:p>
          </p:txBody>
        </p:sp>
        <p:sp>
          <p:nvSpPr>
            <p:cNvPr id="135" name="Text Box 148"/>
            <p:cNvSpPr txBox="1">
              <a:spLocks noChangeArrowheads="1"/>
            </p:cNvSpPr>
            <p:nvPr/>
          </p:nvSpPr>
          <p:spPr bwMode="auto">
            <a:xfrm>
              <a:off x="3572909" y="2632316"/>
              <a:ext cx="529452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Oslo</a:t>
              </a:r>
            </a:p>
          </p:txBody>
        </p:sp>
        <p:sp>
          <p:nvSpPr>
            <p:cNvPr id="136" name="Rectangle 167"/>
            <p:cNvSpPr>
              <a:spLocks noChangeArrowheads="1"/>
            </p:cNvSpPr>
            <p:nvPr/>
          </p:nvSpPr>
          <p:spPr bwMode="auto">
            <a:xfrm>
              <a:off x="3572909" y="3137110"/>
              <a:ext cx="927099" cy="141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Brussels</a:t>
              </a:r>
              <a:endParaRPr lang="en-GB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137" name="Rectangle 167"/>
            <p:cNvSpPr>
              <a:spLocks noChangeArrowheads="1"/>
            </p:cNvSpPr>
            <p:nvPr/>
          </p:nvSpPr>
          <p:spPr bwMode="auto">
            <a:xfrm>
              <a:off x="3572909" y="3305380"/>
              <a:ext cx="927099" cy="135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Toulouse</a:t>
              </a:r>
            </a:p>
          </p:txBody>
        </p:sp>
      </p:grpSp>
      <p:sp>
        <p:nvSpPr>
          <p:cNvPr id="63" name="Text Box 148"/>
          <p:cNvSpPr txBox="1">
            <a:spLocks noChangeArrowheads="1"/>
          </p:cNvSpPr>
          <p:nvPr/>
        </p:nvSpPr>
        <p:spPr bwMode="auto">
          <a:xfrm>
            <a:off x="7220778" y="3609057"/>
            <a:ext cx="657947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Melbourne</a:t>
            </a:r>
          </a:p>
        </p:txBody>
      </p:sp>
      <p:sp>
        <p:nvSpPr>
          <p:cNvPr id="64" name="Oval 77"/>
          <p:cNvSpPr>
            <a:spLocks noChangeArrowheads="1"/>
          </p:cNvSpPr>
          <p:nvPr/>
        </p:nvSpPr>
        <p:spPr bwMode="auto">
          <a:xfrm>
            <a:off x="7890500" y="3527046"/>
            <a:ext cx="59286" cy="59286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732409" y="1754471"/>
            <a:ext cx="52105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Atlanta</a:t>
            </a:r>
          </a:p>
        </p:txBody>
      </p:sp>
      <p:sp>
        <p:nvSpPr>
          <p:cNvPr id="66" name="Rectangle 84"/>
          <p:cNvSpPr>
            <a:spLocks noChangeArrowheads="1"/>
          </p:cNvSpPr>
          <p:nvPr/>
        </p:nvSpPr>
        <p:spPr bwMode="auto">
          <a:xfrm>
            <a:off x="732409" y="1628210"/>
            <a:ext cx="66972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/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Mississauga</a:t>
            </a:r>
          </a:p>
        </p:txBody>
      </p:sp>
      <p:sp>
        <p:nvSpPr>
          <p:cNvPr id="67" name="Rectangle 169"/>
          <p:cNvSpPr>
            <a:spLocks noChangeArrowheads="1"/>
          </p:cNvSpPr>
          <p:nvPr/>
        </p:nvSpPr>
        <p:spPr bwMode="auto">
          <a:xfrm>
            <a:off x="3780910" y="1059375"/>
            <a:ext cx="859600" cy="92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l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>
                <a:solidFill>
                  <a:srgbClr val="5D5D5D"/>
                </a:solidFill>
                <a:latin typeface="Calibri Light" panose="020F0302020204030204" pitchFamily="34" charset="0"/>
              </a:rPr>
              <a:t>Espoo</a:t>
            </a:r>
          </a:p>
        </p:txBody>
      </p:sp>
      <p:sp>
        <p:nvSpPr>
          <p:cNvPr id="68" name="Rectangle 86"/>
          <p:cNvSpPr>
            <a:spLocks noChangeArrowheads="1"/>
          </p:cNvSpPr>
          <p:nvPr/>
        </p:nvSpPr>
        <p:spPr bwMode="auto">
          <a:xfrm>
            <a:off x="732409" y="2890820"/>
            <a:ext cx="66236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Tampa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6865456" y="2375554"/>
            <a:ext cx="850768" cy="515126"/>
            <a:chOff x="6066484" y="3603135"/>
            <a:chExt cx="853473" cy="704933"/>
          </a:xfrm>
        </p:grpSpPr>
        <p:sp>
          <p:nvSpPr>
            <p:cNvPr id="122" name="Rectangle 99"/>
            <p:cNvSpPr>
              <a:spLocks noChangeArrowheads="1"/>
            </p:cNvSpPr>
            <p:nvPr/>
          </p:nvSpPr>
          <p:spPr bwMode="auto">
            <a:xfrm>
              <a:off x="6066485" y="4181713"/>
              <a:ext cx="210662" cy="12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Pune</a:t>
              </a:r>
            </a:p>
          </p:txBody>
        </p:sp>
        <p:sp>
          <p:nvSpPr>
            <p:cNvPr id="123" name="Rectangle 100"/>
            <p:cNvSpPr>
              <a:spLocks noChangeArrowheads="1"/>
            </p:cNvSpPr>
            <p:nvPr/>
          </p:nvSpPr>
          <p:spPr bwMode="auto">
            <a:xfrm>
              <a:off x="6066485" y="3908285"/>
              <a:ext cx="345742" cy="12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Mumbai</a:t>
              </a:r>
            </a:p>
          </p:txBody>
        </p:sp>
        <p:sp>
          <p:nvSpPr>
            <p:cNvPr id="124" name="Rectangle 101"/>
            <p:cNvSpPr>
              <a:spLocks noChangeArrowheads="1"/>
            </p:cNvSpPr>
            <p:nvPr/>
          </p:nvSpPr>
          <p:spPr bwMode="auto">
            <a:xfrm>
              <a:off x="6066485" y="3603135"/>
              <a:ext cx="419714" cy="12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Bengaluru</a:t>
              </a:r>
            </a:p>
          </p:txBody>
        </p:sp>
        <p:sp>
          <p:nvSpPr>
            <p:cNvPr id="125" name="Rectangle 103"/>
            <p:cNvSpPr>
              <a:spLocks noChangeArrowheads="1"/>
            </p:cNvSpPr>
            <p:nvPr/>
          </p:nvSpPr>
          <p:spPr bwMode="auto">
            <a:xfrm>
              <a:off x="6066485" y="3751881"/>
              <a:ext cx="336093" cy="126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Chennai</a:t>
              </a:r>
            </a:p>
          </p:txBody>
        </p:sp>
        <p:sp>
          <p:nvSpPr>
            <p:cNvPr id="126" name="Rectangle 100"/>
            <p:cNvSpPr>
              <a:spLocks noChangeArrowheads="1"/>
            </p:cNvSpPr>
            <p:nvPr/>
          </p:nvSpPr>
          <p:spPr bwMode="auto">
            <a:xfrm>
              <a:off x="6066484" y="4042377"/>
              <a:ext cx="853473" cy="1318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l" eaLnBrk="0" hangingPunct="0">
                <a:lnSpc>
                  <a:spcPct val="75000"/>
                </a:lnSpc>
                <a:spcBef>
                  <a:spcPct val="20000"/>
                </a:spcBef>
              </a:pPr>
              <a:r>
                <a:rPr lang="en-GB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Navi Mumbai</a:t>
              </a:r>
              <a:endParaRPr lang="en-GB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</p:grpSp>
      <p:sp>
        <p:nvSpPr>
          <p:cNvPr id="70" name="Rectangle 86"/>
          <p:cNvSpPr>
            <a:spLocks noChangeArrowheads="1"/>
          </p:cNvSpPr>
          <p:nvPr/>
        </p:nvSpPr>
        <p:spPr bwMode="auto">
          <a:xfrm>
            <a:off x="732409" y="3017076"/>
            <a:ext cx="66236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Costa Rica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71" name="Oval 65"/>
          <p:cNvSpPr>
            <a:spLocks noChangeArrowheads="1"/>
          </p:cNvSpPr>
          <p:nvPr/>
        </p:nvSpPr>
        <p:spPr bwMode="auto">
          <a:xfrm>
            <a:off x="342900" y="3586332"/>
            <a:ext cx="72548" cy="7304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33854" y="3748299"/>
            <a:ext cx="85245" cy="85819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73" name="Rectangle 86"/>
          <p:cNvSpPr>
            <a:spLocks noChangeArrowheads="1"/>
          </p:cNvSpPr>
          <p:nvPr/>
        </p:nvSpPr>
        <p:spPr bwMode="auto">
          <a:xfrm>
            <a:off x="457950" y="3554953"/>
            <a:ext cx="99060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Sales Office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74" name="Rectangle 86"/>
          <p:cNvSpPr>
            <a:spLocks noChangeArrowheads="1"/>
          </p:cNvSpPr>
          <p:nvPr/>
        </p:nvSpPr>
        <p:spPr bwMode="auto">
          <a:xfrm>
            <a:off x="457950" y="3725815"/>
            <a:ext cx="1613920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0" hangingPunct="0"/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Development/Proximity Centre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75" name="Oval 57"/>
          <p:cNvSpPr>
            <a:spLocks noChangeArrowheads="1"/>
          </p:cNvSpPr>
          <p:nvPr/>
        </p:nvSpPr>
        <p:spPr bwMode="auto">
          <a:xfrm>
            <a:off x="1598317" y="1739207"/>
            <a:ext cx="52419" cy="52055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b="0" dirty="0">
              <a:solidFill>
                <a:srgbClr val="5D5D5D"/>
              </a:solidFill>
              <a:latin typeface="Trebuchet MS" panose="020B0603020202020204" pitchFamily="34" charset="0"/>
            </a:endParaRPr>
          </a:p>
        </p:txBody>
      </p:sp>
      <p:sp>
        <p:nvSpPr>
          <p:cNvPr id="76" name="Oval 58"/>
          <p:cNvSpPr>
            <a:spLocks noChangeArrowheads="1"/>
          </p:cNvSpPr>
          <p:nvPr/>
        </p:nvSpPr>
        <p:spPr bwMode="auto">
          <a:xfrm>
            <a:off x="2318896" y="1508843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77" name="Oval 59"/>
          <p:cNvSpPr>
            <a:spLocks noChangeArrowheads="1"/>
          </p:cNvSpPr>
          <p:nvPr/>
        </p:nvSpPr>
        <p:spPr bwMode="auto">
          <a:xfrm>
            <a:off x="2481322" y="1420241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Oval 60"/>
          <p:cNvSpPr>
            <a:spLocks noChangeArrowheads="1"/>
          </p:cNvSpPr>
          <p:nvPr/>
        </p:nvSpPr>
        <p:spPr bwMode="auto">
          <a:xfrm>
            <a:off x="2082640" y="1770217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79" name="Oval 61"/>
          <p:cNvSpPr>
            <a:spLocks noChangeArrowheads="1"/>
          </p:cNvSpPr>
          <p:nvPr/>
        </p:nvSpPr>
        <p:spPr bwMode="auto">
          <a:xfrm>
            <a:off x="2171236" y="1836668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0" name="Oval 62"/>
          <p:cNvSpPr>
            <a:spLocks noChangeArrowheads="1"/>
          </p:cNvSpPr>
          <p:nvPr/>
        </p:nvSpPr>
        <p:spPr bwMode="auto">
          <a:xfrm>
            <a:off x="2401585" y="1801227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1" name="Oval 63"/>
          <p:cNvSpPr>
            <a:spLocks noChangeArrowheads="1"/>
          </p:cNvSpPr>
          <p:nvPr/>
        </p:nvSpPr>
        <p:spPr bwMode="auto">
          <a:xfrm>
            <a:off x="2437024" y="1508843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2" name="Oval 65"/>
          <p:cNvSpPr>
            <a:spLocks noChangeArrowheads="1"/>
          </p:cNvSpPr>
          <p:nvPr/>
        </p:nvSpPr>
        <p:spPr bwMode="auto">
          <a:xfrm>
            <a:off x="2646701" y="1538748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3" name="Oval 62"/>
          <p:cNvSpPr>
            <a:spLocks noChangeArrowheads="1"/>
          </p:cNvSpPr>
          <p:nvPr/>
        </p:nvSpPr>
        <p:spPr bwMode="auto">
          <a:xfrm>
            <a:off x="2317684" y="1684493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4" name="Oval 62"/>
          <p:cNvSpPr>
            <a:spLocks noChangeArrowheads="1"/>
          </p:cNvSpPr>
          <p:nvPr/>
        </p:nvSpPr>
        <p:spPr bwMode="auto">
          <a:xfrm>
            <a:off x="2244499" y="1762544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830106" y="1469236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2519068" y="1962654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2382848" y="1681729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2523723" y="2399899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012584" y="1767624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547768" y="1347814"/>
            <a:ext cx="61593" cy="6116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91" name="Oval 65"/>
          <p:cNvSpPr>
            <a:spLocks noChangeArrowheads="1"/>
          </p:cNvSpPr>
          <p:nvPr/>
        </p:nvSpPr>
        <p:spPr bwMode="auto">
          <a:xfrm>
            <a:off x="2751685" y="1474075"/>
            <a:ext cx="50990" cy="50990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2" name="Oval 66"/>
          <p:cNvSpPr>
            <a:spLocks noChangeArrowheads="1"/>
          </p:cNvSpPr>
          <p:nvPr/>
        </p:nvSpPr>
        <p:spPr bwMode="auto">
          <a:xfrm>
            <a:off x="4681454" y="1358222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3" name="Oval 68"/>
          <p:cNvSpPr>
            <a:spLocks noChangeArrowheads="1"/>
          </p:cNvSpPr>
          <p:nvPr/>
        </p:nvSpPr>
        <p:spPr bwMode="auto">
          <a:xfrm>
            <a:off x="5000399" y="1243040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4" name="Oval 69"/>
          <p:cNvSpPr>
            <a:spLocks noChangeArrowheads="1"/>
          </p:cNvSpPr>
          <p:nvPr/>
        </p:nvSpPr>
        <p:spPr bwMode="auto">
          <a:xfrm>
            <a:off x="5071276" y="1181019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5" name="Oval 70"/>
          <p:cNvSpPr>
            <a:spLocks noChangeArrowheads="1"/>
          </p:cNvSpPr>
          <p:nvPr/>
        </p:nvSpPr>
        <p:spPr bwMode="auto">
          <a:xfrm>
            <a:off x="5189404" y="1375942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6" name="Oval 71"/>
          <p:cNvSpPr>
            <a:spLocks noChangeArrowheads="1"/>
          </p:cNvSpPr>
          <p:nvPr/>
        </p:nvSpPr>
        <p:spPr bwMode="auto">
          <a:xfrm>
            <a:off x="5248468" y="1287341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7" name="Oval 151"/>
          <p:cNvSpPr>
            <a:spLocks noChangeArrowheads="1"/>
          </p:cNvSpPr>
          <p:nvPr/>
        </p:nvSpPr>
        <p:spPr bwMode="auto">
          <a:xfrm>
            <a:off x="4896709" y="1408975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8" name="Oval 155"/>
          <p:cNvSpPr>
            <a:spLocks noChangeArrowheads="1"/>
          </p:cNvSpPr>
          <p:nvPr/>
        </p:nvSpPr>
        <p:spPr bwMode="auto">
          <a:xfrm>
            <a:off x="5751625" y="1919095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9" name="Oval 155"/>
          <p:cNvSpPr>
            <a:spLocks noChangeArrowheads="1"/>
          </p:cNvSpPr>
          <p:nvPr/>
        </p:nvSpPr>
        <p:spPr bwMode="auto">
          <a:xfrm>
            <a:off x="5719151" y="1822937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0" name="Oval 155"/>
          <p:cNvSpPr>
            <a:spLocks noChangeArrowheads="1"/>
          </p:cNvSpPr>
          <p:nvPr/>
        </p:nvSpPr>
        <p:spPr bwMode="auto">
          <a:xfrm>
            <a:off x="6004282" y="2099158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1" name="Oval 155"/>
          <p:cNvSpPr>
            <a:spLocks noChangeArrowheads="1"/>
          </p:cNvSpPr>
          <p:nvPr/>
        </p:nvSpPr>
        <p:spPr bwMode="auto">
          <a:xfrm>
            <a:off x="5919575" y="2018392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2" name="Oval 155"/>
          <p:cNvSpPr>
            <a:spLocks noChangeArrowheads="1"/>
          </p:cNvSpPr>
          <p:nvPr/>
        </p:nvSpPr>
        <p:spPr bwMode="auto">
          <a:xfrm>
            <a:off x="6065207" y="2055958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3" name="Oval 151"/>
          <p:cNvSpPr>
            <a:spLocks noChangeArrowheads="1"/>
          </p:cNvSpPr>
          <p:nvPr/>
        </p:nvSpPr>
        <p:spPr bwMode="auto">
          <a:xfrm>
            <a:off x="4750853" y="1389358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4568693" y="1323371"/>
            <a:ext cx="63002" cy="68804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05" name="Oval 151"/>
          <p:cNvSpPr>
            <a:spLocks noChangeArrowheads="1"/>
          </p:cNvSpPr>
          <p:nvPr/>
        </p:nvSpPr>
        <p:spPr bwMode="auto">
          <a:xfrm>
            <a:off x="4715582" y="1503658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6" name="Oval 77"/>
          <p:cNvSpPr>
            <a:spLocks noChangeArrowheads="1"/>
          </p:cNvSpPr>
          <p:nvPr/>
        </p:nvSpPr>
        <p:spPr bwMode="auto">
          <a:xfrm>
            <a:off x="7504709" y="2461144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7" name="Oval 81"/>
          <p:cNvSpPr>
            <a:spLocks noChangeArrowheads="1"/>
          </p:cNvSpPr>
          <p:nvPr/>
        </p:nvSpPr>
        <p:spPr bwMode="auto">
          <a:xfrm>
            <a:off x="6615797" y="2186656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6543096" y="2181893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6700610" y="2181893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6700610" y="2246455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6721448" y="2306953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6742259" y="2369423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7432837" y="2469023"/>
            <a:ext cx="60726" cy="51871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4" name="Oval 155"/>
          <p:cNvSpPr>
            <a:spLocks noChangeArrowheads="1"/>
          </p:cNvSpPr>
          <p:nvPr/>
        </p:nvSpPr>
        <p:spPr bwMode="auto">
          <a:xfrm>
            <a:off x="5143630" y="3303522"/>
            <a:ext cx="61653" cy="59486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5062231" y="3317463"/>
            <a:ext cx="60726" cy="45545"/>
          </a:xfrm>
          <a:prstGeom prst="rect">
            <a:avLst/>
          </a:prstGeom>
          <a:solidFill>
            <a:srgbClr val="FFCB0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rebuchet MS" panose="020B0603020202020204" pitchFamily="34" charset="0"/>
            </a:endParaRPr>
          </a:p>
        </p:txBody>
      </p:sp>
      <p:sp>
        <p:nvSpPr>
          <p:cNvPr id="116" name="Oval 77"/>
          <p:cNvSpPr>
            <a:spLocks noChangeArrowheads="1"/>
          </p:cNvSpPr>
          <p:nvPr/>
        </p:nvSpPr>
        <p:spPr bwMode="auto">
          <a:xfrm>
            <a:off x="7985750" y="3469896"/>
            <a:ext cx="59286" cy="59286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7" name="Text Box 148"/>
          <p:cNvSpPr txBox="1">
            <a:spLocks noChangeArrowheads="1"/>
          </p:cNvSpPr>
          <p:nvPr/>
        </p:nvSpPr>
        <p:spPr bwMode="auto">
          <a:xfrm>
            <a:off x="7926611" y="3603566"/>
            <a:ext cx="511863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Sydney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118" name="Oval 77"/>
          <p:cNvSpPr>
            <a:spLocks noChangeArrowheads="1"/>
          </p:cNvSpPr>
          <p:nvPr/>
        </p:nvSpPr>
        <p:spPr bwMode="auto">
          <a:xfrm>
            <a:off x="7366625" y="3507996"/>
            <a:ext cx="59286" cy="59286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9" name="Text Box 148"/>
          <p:cNvSpPr txBox="1">
            <a:spLocks noChangeArrowheads="1"/>
          </p:cNvSpPr>
          <p:nvPr/>
        </p:nvSpPr>
        <p:spPr bwMode="auto">
          <a:xfrm>
            <a:off x="6877142" y="3458115"/>
            <a:ext cx="657947" cy="9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75000"/>
              </a:lnSpc>
              <a:spcBef>
                <a:spcPct val="20000"/>
              </a:spcBef>
            </a:pPr>
            <a:r>
              <a:rPr lang="en-GB" sz="800" b="0" dirty="0" smtClean="0">
                <a:solidFill>
                  <a:srgbClr val="5D5D5D"/>
                </a:solidFill>
                <a:latin typeface="Calibri Light" panose="020F0302020204030204" pitchFamily="34" charset="0"/>
              </a:rPr>
              <a:t>Perth</a:t>
            </a:r>
            <a:endParaRPr lang="en-GB" sz="800" b="0" dirty="0">
              <a:solidFill>
                <a:srgbClr val="5D5D5D"/>
              </a:solidFill>
              <a:latin typeface="Calibri Light" panose="020F0302020204030204" pitchFamily="34" charset="0"/>
            </a:endParaRPr>
          </a:p>
        </p:txBody>
      </p:sp>
      <p:sp>
        <p:nvSpPr>
          <p:cNvPr id="120" name="Oval 172"/>
          <p:cNvSpPr>
            <a:spLocks noChangeArrowheads="1"/>
          </p:cNvSpPr>
          <p:nvPr/>
        </p:nvSpPr>
        <p:spPr bwMode="auto">
          <a:xfrm>
            <a:off x="4790069" y="1570792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121" name="Oval 172"/>
          <p:cNvSpPr>
            <a:spLocks noChangeArrowheads="1"/>
          </p:cNvSpPr>
          <p:nvPr/>
        </p:nvSpPr>
        <p:spPr bwMode="auto">
          <a:xfrm>
            <a:off x="4837694" y="1485067"/>
            <a:ext cx="59064" cy="59064"/>
          </a:xfrm>
          <a:prstGeom prst="ellipse">
            <a:avLst/>
          </a:prstGeom>
          <a:solidFill>
            <a:srgbClr val="1075CB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IN" dirty="0">
              <a:solidFill>
                <a:srgbClr val="FFFFFF">
                  <a:lumMod val="75000"/>
                </a:srgbClr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8067219" y="4532554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de-DE" sz="1000" b="1" dirty="0">
                <a:solidFill>
                  <a:schemeClr val="bg1"/>
                </a:solidFill>
                <a:latin typeface="Calibri Light" panose="020F0302020204030204" pitchFamily="34" charset="0"/>
                <a:cs typeface="Arial" charset="0"/>
              </a:rPr>
              <a:t>Bengaluru</a:t>
            </a:r>
          </a:p>
        </p:txBody>
      </p:sp>
    </p:spTree>
    <p:extLst>
      <p:ext uri="{BB962C8B-B14F-4D97-AF65-F5344CB8AC3E}">
        <p14:creationId xmlns:p14="http://schemas.microsoft.com/office/powerpoint/2010/main" val="37440439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878" y="240427"/>
            <a:ext cx="8594260" cy="769441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10000"/>
                  </a:schemeClr>
                </a:solidFill>
                <a:latin typeface="Calibri Light" panose="020F0302020204030204" pitchFamily="34" charset="0"/>
              </a:rPr>
              <a:t>Basket of Offerings</a:t>
            </a:r>
            <a:br>
              <a:rPr lang="en-US" dirty="0">
                <a:solidFill>
                  <a:schemeClr val="bg1">
                    <a:lumMod val="10000"/>
                  </a:schemeClr>
                </a:solidFill>
                <a:latin typeface="Calibri Light" panose="020F0302020204030204" pitchFamily="34" charset="0"/>
              </a:rPr>
            </a:br>
            <a:endParaRPr lang="en-IN" dirty="0"/>
          </a:p>
        </p:txBody>
      </p:sp>
      <p:grpSp>
        <p:nvGrpSpPr>
          <p:cNvPr id="3" name="Group 2"/>
          <p:cNvGrpSpPr/>
          <p:nvPr/>
        </p:nvGrpSpPr>
        <p:grpSpPr>
          <a:xfrm>
            <a:off x="221124" y="625147"/>
            <a:ext cx="8643014" cy="4116134"/>
            <a:chOff x="367255" y="828207"/>
            <a:chExt cx="8643014" cy="4116134"/>
          </a:xfrm>
        </p:grpSpPr>
        <p:sp>
          <p:nvSpPr>
            <p:cNvPr id="4" name="Oval 10"/>
            <p:cNvSpPr>
              <a:spLocks noChangeArrowheads="1"/>
            </p:cNvSpPr>
            <p:nvPr/>
          </p:nvSpPr>
          <p:spPr bwMode="gray">
            <a:xfrm>
              <a:off x="4018220" y="2366999"/>
              <a:ext cx="1056704" cy="1056704"/>
            </a:xfrm>
            <a:prstGeom prst="ellipse">
              <a:avLst/>
            </a:prstGeom>
            <a:gradFill rotWithShape="1">
              <a:gsLst>
                <a:gs pos="0">
                  <a:srgbClr val="DCCA42">
                    <a:gamma/>
                    <a:tint val="0"/>
                    <a:invGamma/>
                  </a:srgbClr>
                </a:gs>
                <a:gs pos="50000">
                  <a:srgbClr val="DCCA42"/>
                </a:gs>
                <a:gs pos="100000">
                  <a:srgbClr val="DCCA42">
                    <a:gamma/>
                    <a:tint val="0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 smtClean="0">
                <a:solidFill>
                  <a:sysClr val="windowText" lastClr="000000"/>
                </a:solidFill>
                <a:latin typeface="Times"/>
                <a:cs typeface="Arial" pitchFamily="34" charset="0"/>
              </a:endParaRPr>
            </a:p>
          </p:txBody>
        </p:sp>
        <p:sp>
          <p:nvSpPr>
            <p:cNvPr id="5" name="Oval 11"/>
            <p:cNvSpPr>
              <a:spLocks noChangeArrowheads="1"/>
            </p:cNvSpPr>
            <p:nvPr/>
          </p:nvSpPr>
          <p:spPr bwMode="gray">
            <a:xfrm>
              <a:off x="4018220" y="2366999"/>
              <a:ext cx="1056704" cy="1056704"/>
            </a:xfrm>
            <a:prstGeom prst="ellipse">
              <a:avLst/>
            </a:prstGeom>
            <a:solidFill>
              <a:srgbClr val="FFC00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 smtClean="0">
                <a:solidFill>
                  <a:sysClr val="windowText" lastClr="000000"/>
                </a:solidFill>
                <a:latin typeface="Times"/>
                <a:cs typeface="Arial" pitchFamily="34" charset="0"/>
              </a:endParaRPr>
            </a:p>
          </p:txBody>
        </p:sp>
        <p:sp>
          <p:nvSpPr>
            <p:cNvPr id="6" name="Oval 12"/>
            <p:cNvSpPr>
              <a:spLocks noChangeArrowheads="1"/>
            </p:cNvSpPr>
            <p:nvPr/>
          </p:nvSpPr>
          <p:spPr bwMode="gray">
            <a:xfrm>
              <a:off x="4087321" y="2436100"/>
              <a:ext cx="918501" cy="918501"/>
            </a:xfrm>
            <a:prstGeom prst="ellipse">
              <a:avLst/>
            </a:prstGeom>
            <a:gradFill rotWithShape="1">
              <a:gsLst>
                <a:gs pos="0">
                  <a:srgbClr val="DCCA42">
                    <a:gamma/>
                    <a:shade val="54118"/>
                    <a:invGamma/>
                  </a:srgbClr>
                </a:gs>
                <a:gs pos="50000">
                  <a:srgbClr val="DCCA42"/>
                </a:gs>
                <a:gs pos="100000">
                  <a:srgbClr val="DCCA42">
                    <a:gamma/>
                    <a:shade val="54118"/>
                    <a:invGamma/>
                  </a:srgb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 smtClean="0">
                <a:solidFill>
                  <a:sysClr val="windowText" lastClr="000000"/>
                </a:solidFill>
                <a:latin typeface="Times"/>
                <a:cs typeface="Arial" pitchFamily="34" charset="0"/>
              </a:endParaRPr>
            </a:p>
          </p:txBody>
        </p:sp>
        <p:sp>
          <p:nvSpPr>
            <p:cNvPr id="7" name="Oval 13"/>
            <p:cNvSpPr>
              <a:spLocks noChangeArrowheads="1"/>
            </p:cNvSpPr>
            <p:nvPr/>
          </p:nvSpPr>
          <p:spPr bwMode="gray">
            <a:xfrm>
              <a:off x="4088098" y="2437653"/>
              <a:ext cx="918501" cy="918500"/>
            </a:xfrm>
            <a:prstGeom prst="ellipse">
              <a:avLst/>
            </a:prstGeom>
            <a:solidFill>
              <a:srgbClr val="13386E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 smtClean="0">
                <a:solidFill>
                  <a:sysClr val="windowText" lastClr="000000"/>
                </a:solidFill>
                <a:latin typeface="Times"/>
                <a:cs typeface="Arial" pitchFamily="34" charset="0"/>
              </a:endParaRPr>
            </a:p>
          </p:txBody>
        </p:sp>
        <p:sp>
          <p:nvSpPr>
            <p:cNvPr id="8" name="Oval 14"/>
            <p:cNvSpPr>
              <a:spLocks noChangeArrowheads="1"/>
            </p:cNvSpPr>
            <p:nvPr/>
          </p:nvSpPr>
          <p:spPr bwMode="gray">
            <a:xfrm>
              <a:off x="4133130" y="2481907"/>
              <a:ext cx="826884" cy="826884"/>
            </a:xfrm>
            <a:prstGeom prst="ellipse">
              <a:avLst/>
            </a:prstGeom>
            <a:solidFill>
              <a:srgbClr val="F0F0F0"/>
            </a:soli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 kern="0" dirty="0" smtClean="0">
                <a:solidFill>
                  <a:sysClr val="windowText" lastClr="000000"/>
                </a:solidFill>
                <a:latin typeface="Times"/>
                <a:cs typeface="Arial" pitchFamily="34" charset="0"/>
              </a:endParaRPr>
            </a:p>
          </p:txBody>
        </p:sp>
        <p:sp>
          <p:nvSpPr>
            <p:cNvPr id="9" name="Text Box 38"/>
            <p:cNvSpPr txBox="1">
              <a:spLocks noChangeArrowheads="1"/>
            </p:cNvSpPr>
            <p:nvPr/>
          </p:nvSpPr>
          <p:spPr bwMode="gray">
            <a:xfrm>
              <a:off x="4203083" y="2687841"/>
              <a:ext cx="702436" cy="43088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1100" b="0" kern="0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Service </a:t>
              </a:r>
            </a:p>
            <a:p>
              <a:pPr algn="ctr" eaLnBrk="0" hangingPunct="0">
                <a:defRPr/>
              </a:pPr>
              <a:r>
                <a:rPr lang="en-US" sz="1100" b="0" kern="0" dirty="0" smtClean="0">
                  <a:solidFill>
                    <a:srgbClr val="000000"/>
                  </a:solidFill>
                  <a:latin typeface="Calibri Light" panose="020F0302020204030204" pitchFamily="34" charset="0"/>
                </a:rPr>
                <a:t>Offerings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486335" y="2171998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 rot="2245618">
              <a:off x="4931855" y="2317473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 rot="3978057">
              <a:off x="5141565" y="2606678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7660393">
              <a:off x="4864168" y="3497274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10668000">
              <a:off x="4487585" y="3549739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13285135">
              <a:off x="4100421" y="3474544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14590291">
              <a:off x="3886753" y="3165408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14590291">
              <a:off x="3834473" y="2717615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16280261">
              <a:off x="3988391" y="2301321"/>
              <a:ext cx="77320" cy="77320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IN" dirty="0" smtClean="0">
                <a:solidFill>
                  <a:srgbClr val="000000"/>
                </a:solidFill>
                <a:latin typeface="Times" pitchFamily="36" charset="0"/>
                <a:cs typeface="Arial" pitchFamily="34" charset="0"/>
              </a:endParaRPr>
            </a:p>
          </p:txBody>
        </p:sp>
        <p:sp>
          <p:nvSpPr>
            <p:cNvPr id="19" name="Oval 13"/>
            <p:cNvSpPr>
              <a:spLocks noChangeArrowheads="1"/>
            </p:cNvSpPr>
            <p:nvPr/>
          </p:nvSpPr>
          <p:spPr bwMode="auto">
            <a:xfrm>
              <a:off x="4419442" y="2044248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en-US" b="0" dirty="0">
                <a:solidFill>
                  <a:srgbClr val="000000"/>
                </a:solidFill>
                <a:latin typeface="Trebuchet MS"/>
                <a:cs typeface="Arial" pitchFamily="34" charset="0"/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536342" y="1408346"/>
              <a:ext cx="4490" cy="63977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1" name="Straight Arrow Connector 20"/>
            <p:cNvCxnSpPr>
              <a:stCxn id="32" idx="7"/>
            </p:cNvCxnSpPr>
            <p:nvPr/>
          </p:nvCxnSpPr>
          <p:spPr bwMode="auto">
            <a:xfrm flipV="1">
              <a:off x="5025741" y="1721474"/>
              <a:ext cx="624073" cy="45756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5298969" y="2011035"/>
              <a:ext cx="717044" cy="4551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3" name="Oval 13"/>
            <p:cNvSpPr>
              <a:spLocks noChangeArrowheads="1"/>
            </p:cNvSpPr>
            <p:nvPr/>
          </p:nvSpPr>
          <p:spPr bwMode="auto">
            <a:xfrm>
              <a:off x="5039856" y="2415253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cxnSp>
          <p:nvCxnSpPr>
            <p:cNvPr id="24" name="Straight Arrow Connector 23"/>
            <p:cNvCxnSpPr>
              <a:endCxn id="44" idx="1"/>
            </p:cNvCxnSpPr>
            <p:nvPr/>
          </p:nvCxnSpPr>
          <p:spPr bwMode="auto">
            <a:xfrm flipV="1">
              <a:off x="5231080" y="2748776"/>
              <a:ext cx="755444" cy="13945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>
              <a:stCxn id="40" idx="5"/>
              <a:endCxn id="50" idx="1"/>
            </p:cNvCxnSpPr>
            <p:nvPr/>
          </p:nvCxnSpPr>
          <p:spPr bwMode="auto">
            <a:xfrm>
              <a:off x="5212814" y="3525878"/>
              <a:ext cx="840726" cy="19909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6" name="Straight Arrow Connector 25"/>
            <p:cNvCxnSpPr>
              <a:stCxn id="39" idx="5"/>
            </p:cNvCxnSpPr>
            <p:nvPr/>
          </p:nvCxnSpPr>
          <p:spPr bwMode="auto">
            <a:xfrm>
              <a:off x="4942183" y="3675887"/>
              <a:ext cx="905710" cy="472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4524995" y="3602719"/>
              <a:ext cx="15398" cy="70635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3002594" y="3594365"/>
              <a:ext cx="1100040" cy="6693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9" name="Straight Arrow Connector 28"/>
            <p:cNvCxnSpPr>
              <a:stCxn id="36" idx="3"/>
              <a:endCxn id="48" idx="3"/>
            </p:cNvCxnSpPr>
            <p:nvPr/>
          </p:nvCxnSpPr>
          <p:spPr bwMode="auto">
            <a:xfrm flipH="1">
              <a:off x="2967170" y="3241502"/>
              <a:ext cx="809086" cy="34853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H="1" flipV="1">
              <a:off x="2907626" y="2592115"/>
              <a:ext cx="965508" cy="15097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3349173" y="1769521"/>
              <a:ext cx="677878" cy="56500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Oval 13"/>
            <p:cNvSpPr>
              <a:spLocks noChangeArrowheads="1"/>
            </p:cNvSpPr>
            <p:nvPr/>
          </p:nvSpPr>
          <p:spPr bwMode="auto">
            <a:xfrm>
              <a:off x="4790980" y="2138757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3" name="Oval 13"/>
            <p:cNvSpPr>
              <a:spLocks noChangeArrowheads="1"/>
            </p:cNvSpPr>
            <p:nvPr/>
          </p:nvSpPr>
          <p:spPr bwMode="auto">
            <a:xfrm>
              <a:off x="5124677" y="2736897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4" name="Oval 13"/>
            <p:cNvSpPr>
              <a:spLocks noChangeArrowheads="1"/>
            </p:cNvSpPr>
            <p:nvPr/>
          </p:nvSpPr>
          <p:spPr bwMode="auto">
            <a:xfrm>
              <a:off x="3914853" y="2213011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5" name="Oval 13"/>
            <p:cNvSpPr>
              <a:spLocks noChangeArrowheads="1"/>
            </p:cNvSpPr>
            <p:nvPr/>
          </p:nvSpPr>
          <p:spPr bwMode="auto">
            <a:xfrm>
              <a:off x="3695062" y="2585655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3735977" y="3006741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7" name="Oval 13"/>
            <p:cNvSpPr>
              <a:spLocks noChangeArrowheads="1"/>
            </p:cNvSpPr>
            <p:nvPr/>
          </p:nvSpPr>
          <p:spPr bwMode="auto">
            <a:xfrm>
              <a:off x="3985662" y="3397176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8" name="Oval 13"/>
            <p:cNvSpPr>
              <a:spLocks noChangeArrowheads="1"/>
            </p:cNvSpPr>
            <p:nvPr/>
          </p:nvSpPr>
          <p:spPr bwMode="auto">
            <a:xfrm>
              <a:off x="4405148" y="3496678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39" name="Oval 13"/>
            <p:cNvSpPr>
              <a:spLocks noChangeArrowheads="1"/>
            </p:cNvSpPr>
            <p:nvPr/>
          </p:nvSpPr>
          <p:spPr bwMode="auto">
            <a:xfrm>
              <a:off x="4707422" y="3441126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auto">
            <a:xfrm>
              <a:off x="4978053" y="3291117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sp>
          <p:nvSpPr>
            <p:cNvPr id="41" name="Text Box 19"/>
            <p:cNvSpPr txBox="1">
              <a:spLocks noChangeArrowheads="1"/>
            </p:cNvSpPr>
            <p:nvPr/>
          </p:nvSpPr>
          <p:spPr bwMode="auto">
            <a:xfrm>
              <a:off x="409080" y="2104073"/>
              <a:ext cx="255809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>
                <a:lnSpc>
                  <a:spcPts val="1200"/>
                </a:lnSpc>
                <a:spcAft>
                  <a:spcPts val="100"/>
                </a:spcAft>
                <a:defRPr/>
              </a:pP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Analytics &amp; Information </a:t>
              </a: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Management </a:t>
              </a:r>
            </a:p>
            <a:p>
              <a:pPr algn="r" eaLnBrk="0" hangingPunct="0">
                <a:lnSpc>
                  <a:spcPts val="12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Strategy Consulting &amp; Roadmap Planning, Implementation &amp; Support, Business Performance Management, </a:t>
              </a: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Dashboards &amp; Visualization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, </a:t>
              </a: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Advanced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Analytics, </a:t>
              </a:r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2844043" y="828207"/>
              <a:ext cx="3397250" cy="54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Application Development, Maintenance &amp; Support </a:t>
              </a:r>
            </a:p>
            <a:p>
              <a:pPr algn="ct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Application </a:t>
              </a: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Development, Maintenance, Migration &amp; Porting, </a:t>
              </a:r>
              <a:endParaRPr lang="en-US" sz="800" b="0" dirty="0" smtClean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  <a:p>
              <a:pPr algn="ct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Re-engineering, Legacy Modernization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3162320" y="4274927"/>
              <a:ext cx="2610415" cy="669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Testing &amp; QA</a:t>
              </a:r>
              <a:endParaRPr lang="en-US" sz="1050" dirty="0">
                <a:solidFill>
                  <a:srgbClr val="13386E"/>
                </a:solidFill>
                <a:latin typeface="Calibri Light" panose="020F0302020204030204" pitchFamily="34" charset="0"/>
              </a:endParaRPr>
            </a:p>
            <a:p>
              <a:pPr algn="ct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Test Strategy Consulting, Automated &amp; Manual Testing, Functional, System, Integration, Regression Testing,  Specialized Testing, Content Testing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5986524" y="2617971"/>
              <a:ext cx="2361872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Consulting &amp; Thought Partnership</a:t>
              </a:r>
              <a:endParaRPr lang="en-US" sz="900" b="0" dirty="0">
                <a:solidFill>
                  <a:srgbClr val="13386E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>
              <a:off x="6009217" y="1806061"/>
              <a:ext cx="3001052" cy="8361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Enterprise Resource Planning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Business Process Consulting &amp; Re-engineering, Investment Optimization Consulting, 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Design, Implementation &amp; Roll Out, Upgrade 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Maintenance &amp; Support (SAP, Oracle, Microsoft, IFS)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367255" y="4119644"/>
              <a:ext cx="2598737" cy="6694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algn="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Enterprise Integration </a:t>
              </a:r>
            </a:p>
            <a:p>
              <a:pPr lvl="0" algn="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Architecture Consulting, Business Process Modeling, Implementation , Roll Out &amp; Support, Complex Event Processing </a:t>
              </a:r>
            </a:p>
          </p:txBody>
        </p:sp>
        <p:sp>
          <p:nvSpPr>
            <p:cNvPr id="47" name="Text Box 18"/>
            <p:cNvSpPr txBox="1">
              <a:spLocks noChangeArrowheads="1"/>
            </p:cNvSpPr>
            <p:nvPr/>
          </p:nvSpPr>
          <p:spPr bwMode="auto">
            <a:xfrm>
              <a:off x="5809337" y="4023030"/>
              <a:ext cx="1963704" cy="695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Infrastructure Management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24x7 Help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Desk Support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Change Management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Server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Monitoring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8" name="Text Box 20"/>
            <p:cNvSpPr txBox="1">
              <a:spLocks noChangeArrowheads="1"/>
            </p:cNvSpPr>
            <p:nvPr/>
          </p:nvSpPr>
          <p:spPr bwMode="auto">
            <a:xfrm>
              <a:off x="739346" y="3075796"/>
              <a:ext cx="2227824" cy="1028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lvl="0" algn="r" eaLnBrk="0" hangingPunct="0">
                <a:lnSpc>
                  <a:spcPts val="1200"/>
                </a:lnSpc>
                <a:spcAft>
                  <a:spcPts val="100"/>
                </a:spcAft>
                <a:defRPr/>
              </a:pP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Mobile </a:t>
              </a: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Services</a:t>
              </a:r>
              <a:endParaRPr lang="en-US" sz="1050" dirty="0">
                <a:solidFill>
                  <a:srgbClr val="13386E"/>
                </a:solidFill>
                <a:latin typeface="Calibri Light" panose="020F0302020204030204" pitchFamily="34" charset="0"/>
              </a:endParaRPr>
            </a:p>
            <a:p>
              <a:pPr lvl="0" algn="r" eaLnBrk="0" hangingPunct="0">
                <a:lnSpc>
                  <a:spcPts val="12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Enabling ERP &amp; Reporting on Mobile Devices, Application Development, Testing,  Porting and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Support; User </a:t>
              </a: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Experience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Enhancement,</a:t>
              </a:r>
              <a:r>
                <a:rPr lang="en-IN" sz="80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 </a:t>
              </a:r>
              <a:r>
                <a:rPr lang="en-IN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MADP and EMM Platform Implementation’, Mobile App Factory, Front End Engineering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1230115" y="1575360"/>
              <a:ext cx="1750677" cy="38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Digital offerings</a:t>
              </a:r>
            </a:p>
            <a:p>
              <a:pPr algn="r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Cloud, IoT, </a:t>
              </a: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Social, Smart Cities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6053540" y="3454388"/>
              <a:ext cx="2072050" cy="541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System Integration</a:t>
              </a:r>
              <a:endParaRPr lang="en-US" sz="1050" dirty="0">
                <a:solidFill>
                  <a:srgbClr val="13386E"/>
                </a:solidFill>
                <a:latin typeface="Calibri Light" panose="020F0302020204030204" pitchFamily="34" charset="0"/>
              </a:endParaRP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Implementation, Customization, Support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Integration with third party systems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5748541" y="1423467"/>
              <a:ext cx="2682048" cy="387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Domain Solutions</a:t>
              </a:r>
              <a:endParaRPr lang="en-US" sz="1050" dirty="0">
                <a:solidFill>
                  <a:srgbClr val="13386E"/>
                </a:solidFill>
                <a:latin typeface="Calibri Light" panose="020F0302020204030204" pitchFamily="34" charset="0"/>
              </a:endParaRP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smtClean="0">
                  <a:solidFill>
                    <a:srgbClr val="5D5D5D"/>
                  </a:solidFill>
                  <a:latin typeface="Calibri Light" panose="020F0302020204030204" pitchFamily="34" charset="0"/>
                </a:rPr>
                <a:t>Business process driven solutions for specific domains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52" name="Oval 13"/>
            <p:cNvSpPr>
              <a:spLocks noChangeArrowheads="1"/>
            </p:cNvSpPr>
            <p:nvPr/>
          </p:nvSpPr>
          <p:spPr bwMode="auto">
            <a:xfrm>
              <a:off x="5121104" y="3030574"/>
              <a:ext cx="275040" cy="275040"/>
            </a:xfrm>
            <a:prstGeom prst="ellipse">
              <a:avLst/>
            </a:prstGeom>
            <a:solidFill>
              <a:srgbClr val="1075CB"/>
            </a:solidFill>
            <a:ln w="317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b="0" dirty="0">
                <a:solidFill>
                  <a:srgbClr val="000000"/>
                </a:solidFill>
                <a:latin typeface="Trebuchet MS"/>
              </a:endParaRPr>
            </a:p>
          </p:txBody>
        </p:sp>
        <p:cxnSp>
          <p:nvCxnSpPr>
            <p:cNvPr id="53" name="Straight Arrow Connector 52"/>
            <p:cNvCxnSpPr>
              <a:stCxn id="52" idx="6"/>
            </p:cNvCxnSpPr>
            <p:nvPr/>
          </p:nvCxnSpPr>
          <p:spPr bwMode="auto">
            <a:xfrm>
              <a:off x="5396144" y="3168094"/>
              <a:ext cx="699856" cy="9897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5D5D5D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6028055" y="2909086"/>
              <a:ext cx="2546375" cy="52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Manufacturing </a:t>
              </a:r>
              <a:r>
                <a:rPr lang="en-US" sz="1050" dirty="0">
                  <a:solidFill>
                    <a:srgbClr val="13386E"/>
                  </a:solidFill>
                  <a:latin typeface="Calibri Light" panose="020F0302020204030204" pitchFamily="34" charset="0"/>
                </a:rPr>
                <a:t>Execution </a:t>
              </a:r>
              <a:r>
                <a:rPr lang="en-US" sz="1050" dirty="0" smtClean="0">
                  <a:solidFill>
                    <a:srgbClr val="13386E"/>
                  </a:solidFill>
                  <a:latin typeface="Calibri Light" panose="020F0302020204030204" pitchFamily="34" charset="0"/>
                </a:rPr>
                <a:t>Systems</a:t>
              </a:r>
            </a:p>
            <a:p>
              <a:pPr algn="l" eaLnBrk="0" hangingPunct="0">
                <a:lnSpc>
                  <a:spcPts val="1100"/>
                </a:lnSpc>
                <a:spcAft>
                  <a:spcPts val="100"/>
                </a:spcAft>
                <a:defRPr/>
              </a:pPr>
              <a:r>
                <a:rPr lang="en-US" sz="800" b="0" dirty="0" err="1">
                  <a:solidFill>
                    <a:srgbClr val="5D5D5D"/>
                  </a:solidFill>
                  <a:latin typeface="Calibri Light" panose="020F0302020204030204" pitchFamily="34" charset="0"/>
                </a:rPr>
                <a:t>Apriso</a:t>
              </a:r>
              <a:r>
                <a:rPr lang="en-US" sz="800" b="0" dirty="0">
                  <a:solidFill>
                    <a:srgbClr val="5D5D5D"/>
                  </a:solidFill>
                  <a:latin typeface="Calibri Light" panose="020F0302020204030204" pitchFamily="34" charset="0"/>
                </a:rPr>
                <a:t>, Rockwell , Schneider, Siemens, GE, OSI PI, Siemens, Aspen, </a:t>
              </a:r>
              <a:r>
                <a:rPr lang="en-US" sz="800" b="0" dirty="0" err="1">
                  <a:solidFill>
                    <a:srgbClr val="5D5D5D"/>
                  </a:solidFill>
                  <a:latin typeface="Calibri Light" panose="020F0302020204030204" pitchFamily="34" charset="0"/>
                </a:rPr>
                <a:t>Solumina</a:t>
              </a:r>
              <a:endParaRPr lang="en-US" sz="800" b="0" dirty="0">
                <a:solidFill>
                  <a:srgbClr val="5D5D5D"/>
                </a:solidFill>
                <a:latin typeface="Calibri Light" panose="020F03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627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Package Details- Graduate Engineering Trainee (GET)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7917" y="973666"/>
            <a:ext cx="7789333" cy="3503083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gray">
          <a:xfrm>
            <a:off x="582813" y="1001870"/>
            <a:ext cx="7789333" cy="350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6110" indent="-146110" algn="l" defTabSz="1566621" rtl="0" eaLnBrk="0" fontAlgn="base" hangingPunct="0">
              <a:spcBef>
                <a:spcPct val="75000"/>
              </a:spcBef>
              <a:spcAft>
                <a:spcPct val="0"/>
              </a:spcAft>
              <a:buClrTx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1pPr>
            <a:lvl2pPr marL="293573" indent="-146110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2pPr>
            <a:lvl3pPr marL="441035" indent="-146110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SzPct val="70000"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3pPr>
            <a:lvl4pPr marL="584439" indent="-142052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Font typeface="Arial"/>
              <a:buChar char="•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4pPr>
            <a:lvl5pPr marL="726490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Font typeface="Arial"/>
              <a:buChar char="•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5pPr>
            <a:lvl6pPr marL="1116116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6pPr>
            <a:lvl7pPr marL="1505742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7pPr>
            <a:lvl8pPr marL="1895368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8pPr>
            <a:lvl9pPr marL="2284994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N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85799" y="1037197"/>
            <a:ext cx="8182019" cy="720000"/>
          </a:xfrm>
          <a:prstGeom prst="rect">
            <a:avLst/>
          </a:prstGeom>
          <a:solidFill>
            <a:srgbClr val="1338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During Training Period(1st  Year) – </a:t>
            </a:r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3.18 </a:t>
            </a:r>
            <a:r>
              <a:rPr lang="en-IN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lakhs  per annum</a:t>
            </a:r>
            <a:endParaRPr lang="en-IN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799" y="1952087"/>
            <a:ext cx="8182020" cy="720000"/>
          </a:xfrm>
          <a:prstGeom prst="rect">
            <a:avLst/>
          </a:prstGeom>
          <a:solidFill>
            <a:srgbClr val="0372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+ Group Medical Insurance for </a:t>
            </a:r>
            <a:r>
              <a:rPr lang="en-US" sz="1800" dirty="0" err="1">
                <a:solidFill>
                  <a:schemeClr val="bg1"/>
                </a:solidFill>
                <a:latin typeface="Calibri Light" panose="020F0302020204030204" pitchFamily="34" charset="0"/>
              </a:rPr>
              <a:t>Rs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3,00,000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/-</a:t>
            </a:r>
          </a:p>
          <a:p>
            <a:pPr lvl="0"/>
            <a:endParaRPr lang="en-IN" sz="18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5799" y="2866977"/>
            <a:ext cx="8200020" cy="720000"/>
          </a:xfrm>
          <a:prstGeom prst="rect">
            <a:avLst/>
          </a:prstGeom>
          <a:solidFill>
            <a:srgbClr val="0372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On Confirmation (After 1 year)- Will be revised as per industry standards  and individual performance</a:t>
            </a:r>
            <a:endParaRPr lang="en-IN" sz="18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5799" y="3756749"/>
            <a:ext cx="8200020" cy="720000"/>
          </a:xfrm>
          <a:prstGeom prst="rect">
            <a:avLst/>
          </a:prstGeom>
          <a:solidFill>
            <a:srgbClr val="1338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Service Level Agreement (SLA) for a period of 2 years from the date of joining </a:t>
            </a:r>
            <a:endParaRPr lang="en-IN" sz="24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974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Package Details- Software Application Trainee(SAT)</a:t>
            </a: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7917" y="973666"/>
            <a:ext cx="7789333" cy="3503083"/>
          </a:xfrm>
        </p:spPr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gray">
          <a:xfrm>
            <a:off x="582813" y="1001870"/>
            <a:ext cx="7789333" cy="3503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46110" indent="-146110" algn="l" defTabSz="1566621" rtl="0" eaLnBrk="0" fontAlgn="base" hangingPunct="0">
              <a:spcBef>
                <a:spcPct val="75000"/>
              </a:spcBef>
              <a:spcAft>
                <a:spcPct val="0"/>
              </a:spcAft>
              <a:buClrTx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1pPr>
            <a:lvl2pPr marL="293573" indent="-146110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SzPct val="80000"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2pPr>
            <a:lvl3pPr marL="441035" indent="-146110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SzPct val="70000"/>
              <a:buFont typeface="Wingdings" charset="2"/>
              <a:buChar char="§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3pPr>
            <a:lvl4pPr marL="584439" indent="-142052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Font typeface="Arial"/>
              <a:buChar char="•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4pPr>
            <a:lvl5pPr marL="726490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Tx/>
              <a:buFont typeface="Arial"/>
              <a:buChar char="•"/>
              <a:defRPr sz="1600" b="0" i="0">
                <a:solidFill>
                  <a:srgbClr val="000000"/>
                </a:solidFill>
                <a:latin typeface="Calibri Light"/>
                <a:ea typeface="+mn-ea"/>
                <a:cs typeface="Calibri Light"/>
              </a:defRPr>
            </a:lvl5pPr>
            <a:lvl6pPr marL="1116116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6pPr>
            <a:lvl7pPr marL="1505742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7pPr>
            <a:lvl8pPr marL="1895368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8pPr>
            <a:lvl9pPr marL="2284994" indent="-140698" algn="l" defTabSz="1566621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1200">
                <a:solidFill>
                  <a:srgbClr val="5356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IN" kern="0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685799" y="1037197"/>
            <a:ext cx="8182019" cy="720000"/>
          </a:xfrm>
          <a:prstGeom prst="rect">
            <a:avLst/>
          </a:prstGeom>
          <a:solidFill>
            <a:srgbClr val="1338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During Training Period(1st  Year) – </a:t>
            </a:r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3.33 </a:t>
            </a:r>
            <a:r>
              <a:rPr lang="en-IN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lakhs  per annum</a:t>
            </a:r>
            <a:endParaRPr lang="en-IN" sz="2400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5799" y="1952087"/>
            <a:ext cx="8182020" cy="720000"/>
          </a:xfrm>
          <a:prstGeom prst="rect">
            <a:avLst/>
          </a:prstGeom>
          <a:solidFill>
            <a:srgbClr val="0372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+ Group Medical Insurance for </a:t>
            </a:r>
            <a:r>
              <a:rPr lang="en-US" sz="1800" dirty="0" err="1">
                <a:solidFill>
                  <a:schemeClr val="bg1"/>
                </a:solidFill>
                <a:latin typeface="Calibri Light" panose="020F0302020204030204" pitchFamily="34" charset="0"/>
              </a:rPr>
              <a:t>Rs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. </a:t>
            </a:r>
            <a:r>
              <a:rPr lang="en-US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3,00,000</a:t>
            </a:r>
            <a:r>
              <a:rPr lang="en-US" sz="1800" dirty="0">
                <a:solidFill>
                  <a:schemeClr val="bg1"/>
                </a:solidFill>
                <a:latin typeface="Calibri Light" panose="020F0302020204030204" pitchFamily="34" charset="0"/>
              </a:rPr>
              <a:t>/-</a:t>
            </a:r>
          </a:p>
          <a:p>
            <a:pPr lvl="0"/>
            <a:endParaRPr lang="en-IN" sz="18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5799" y="2866977"/>
            <a:ext cx="8200020" cy="720000"/>
          </a:xfrm>
          <a:prstGeom prst="rect">
            <a:avLst/>
          </a:prstGeom>
          <a:solidFill>
            <a:srgbClr val="0372C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On Confirmation (After 1 year)- Will be revised as per industry standards  and individual performance</a:t>
            </a:r>
            <a:endParaRPr lang="en-IN" sz="18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5799" y="3756749"/>
            <a:ext cx="8200020" cy="720000"/>
          </a:xfrm>
          <a:prstGeom prst="rect">
            <a:avLst/>
          </a:prstGeom>
          <a:solidFill>
            <a:srgbClr val="13386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N" sz="1800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Service Level Agreement (SLA) for a period of 2 years from the date of joining </a:t>
            </a:r>
            <a:endParaRPr lang="en-IN" sz="2400" b="0" dirty="0" smtClean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118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7068" y="190941"/>
            <a:ext cx="8594260" cy="384721"/>
          </a:xfrm>
        </p:spPr>
        <p:txBody>
          <a:bodyPr/>
          <a:lstStyle/>
          <a:p>
            <a:r>
              <a:rPr lang="en-IN" dirty="0" smtClean="0"/>
              <a:t>Notice on Fraudulent Job Offers</a:t>
            </a:r>
            <a:endParaRPr lang="en-IN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91490" y="625148"/>
            <a:ext cx="4960620" cy="4152989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0" hangingPunct="0">
              <a:defRPr/>
            </a:pPr>
            <a:r>
              <a:rPr lang="en-US" sz="1400" b="1" dirty="0">
                <a:latin typeface="Calibri Light" panose="020F0302020204030204" pitchFamily="34" charset="0"/>
              </a:rPr>
              <a:t>It has been brought to our attention that certain unscrupulous elements are sending out false emails purporting to be from Larsen &amp; Toubro Infotech Limited (“L&amp;T Infotech”). The emails ask the recipient to appear for a face-to-face interview for a job opening with L&amp;T Infotech and to deposit a certain amount as a refundable interview security in a designated bank account. The emails are falsely stated to be from the HR Department of L&amp;T Infotech. </a:t>
            </a:r>
            <a:br>
              <a:rPr lang="en-US" sz="1400" b="1" dirty="0">
                <a:latin typeface="Calibri Light" panose="020F0302020204030204" pitchFamily="34" charset="0"/>
              </a:rPr>
            </a:br>
            <a:r>
              <a:rPr lang="en-US" sz="1400" b="1" dirty="0">
                <a:latin typeface="Calibri Light" panose="020F0302020204030204" pitchFamily="34" charset="0"/>
              </a:rPr>
              <a:t/>
            </a:r>
            <a:br>
              <a:rPr lang="en-US" sz="1400" b="1" dirty="0">
                <a:latin typeface="Calibri Light" panose="020F0302020204030204" pitchFamily="34" charset="0"/>
              </a:rPr>
            </a:br>
            <a: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  <a:t>Please note that L&amp;T Infotech, as a policy, does not collect any money as a pre-employment requirement. L&amp;T and its affiliate companies bear no responsibility for amounts being deposited / withdrawn therefrom in response to such emails.</a:t>
            </a:r>
            <a:b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</a:br>
            <a: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  <a:t/>
            </a:r>
            <a:b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</a:br>
            <a:r>
              <a:rPr lang="en-US" sz="1400" b="1" dirty="0">
                <a:latin typeface="Calibri Light" panose="020F0302020204030204" pitchFamily="34" charset="0"/>
              </a:rPr>
              <a:t>These communications may carry the ID or domain name of L&amp;T Infotech (or a deceptively similar name) to make it look authentic. </a:t>
            </a:r>
            <a:endParaRPr lang="en-US" sz="1400" b="1" dirty="0" smtClean="0">
              <a:latin typeface="Calibri Light" panose="020F0302020204030204" pitchFamily="34" charset="0"/>
            </a:endParaRPr>
          </a:p>
          <a:p>
            <a:pPr algn="just" eaLnBrk="0" hangingPunct="0">
              <a:defRPr/>
            </a:pPr>
            <a: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  <a:t>L&amp;T Infotech is taking appropriate steps to tackle the issue. </a:t>
            </a:r>
            <a:br>
              <a:rPr lang="en-US" sz="1400" b="1" dirty="0">
                <a:solidFill>
                  <a:srgbClr val="2C2D8B"/>
                </a:solidFill>
                <a:latin typeface="Calibri Light"/>
                <a:ea typeface="+mj-ea"/>
                <a:cs typeface="Calibri Light"/>
              </a:rPr>
            </a:br>
            <a:r>
              <a:rPr lang="en-US" sz="1400" b="1" dirty="0" smtClean="0">
                <a:latin typeface="Calibri Light" panose="020F0302020204030204" pitchFamily="34" charset="0"/>
              </a:rPr>
              <a:t>We </a:t>
            </a:r>
            <a:r>
              <a:rPr lang="en-US" sz="1400" b="1" dirty="0">
                <a:latin typeface="Calibri Light" panose="020F0302020204030204" pitchFamily="34" charset="0"/>
              </a:rPr>
              <a:t>advise candidates not to respond to any fraudulent emails and not to make any payments. In case of any doubt please contact L&amp;T’s Toll Free No. 1800 2094545.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6420" y="678002"/>
            <a:ext cx="3257550" cy="395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1085" y="49485"/>
            <a:ext cx="682885" cy="57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39104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75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&amp;T Infotech">
  <a:themeElements>
    <a:clrScheme name="L&amp;T">
      <a:dk1>
        <a:srgbClr val="7C7C7C"/>
      </a:dk1>
      <a:lt1>
        <a:srgbClr val="FEFDFD"/>
      </a:lt1>
      <a:dk2>
        <a:srgbClr val="B2B2B2"/>
      </a:dk2>
      <a:lt2>
        <a:srgbClr val="FEFDFD"/>
      </a:lt2>
      <a:accent1>
        <a:srgbClr val="124079"/>
      </a:accent1>
      <a:accent2>
        <a:srgbClr val="7C7C7C"/>
      </a:accent2>
      <a:accent3>
        <a:srgbClr val="FCC320"/>
      </a:accent3>
      <a:accent4>
        <a:srgbClr val="20BDBE"/>
      </a:accent4>
      <a:accent5>
        <a:srgbClr val="706952"/>
      </a:accent5>
      <a:accent6>
        <a:srgbClr val="1AB26C"/>
      </a:accent6>
      <a:hlink>
        <a:srgbClr val="939598"/>
      </a:hlink>
      <a:folHlink>
        <a:srgbClr val="BBBDC0"/>
      </a:folHlink>
    </a:clrScheme>
    <a:fontScheme name="ICG Fonts">
      <a:majorFont>
        <a:latin typeface="Arial"/>
        <a:ea typeface="STKaiti"/>
        <a:cs typeface=""/>
      </a:majorFont>
      <a:minorFont>
        <a:latin typeface="Arial"/>
        <a:ea typeface="ST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folHlink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+mj-e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folHlink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 pitchFamily="12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baseline="0" dirty="0">
            <a:ea typeface="+mj-ea"/>
          </a:defRPr>
        </a:defPPr>
      </a:lstStyle>
    </a:txDef>
  </a:objectDefaults>
  <a:extraClrSchemeLst>
    <a:extraClrScheme>
      <a:clrScheme name="ICG_Pres (A4) 1">
        <a:dk1>
          <a:srgbClr val="53565A"/>
        </a:dk1>
        <a:lt1>
          <a:srgbClr val="FFFFFF"/>
        </a:lt1>
        <a:dk2>
          <a:srgbClr val="97999B"/>
        </a:dk2>
        <a:lt2>
          <a:srgbClr val="53565A"/>
        </a:lt2>
        <a:accent1>
          <a:srgbClr val="002D72"/>
        </a:accent1>
        <a:accent2>
          <a:srgbClr val="99ABC7"/>
        </a:accent2>
        <a:accent3>
          <a:srgbClr val="FFFFFF"/>
        </a:accent3>
        <a:accent4>
          <a:srgbClr val="46484C"/>
        </a:accent4>
        <a:accent5>
          <a:srgbClr val="AAADBC"/>
        </a:accent5>
        <a:accent6>
          <a:srgbClr val="8A9BB4"/>
        </a:accent6>
        <a:hlink>
          <a:srgbClr val="00BDF2"/>
        </a:hlink>
        <a:folHlink>
          <a:srgbClr val="99E4F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custClrLst>
    <a:custClr name="Aqua">
      <a:srgbClr val="00B0B9"/>
    </a:custClr>
    <a:custClr name="Aqua Tint">
      <a:srgbClr val="99DFE3"/>
    </a:custClr>
    <a:custClr name="Goldenrod">
      <a:srgbClr val="C99700"/>
    </a:custClr>
    <a:custClr name="Goldenrod Tint">
      <a:srgbClr val="E9D599"/>
    </a:custClr>
    <a:custClr name="Forest">
      <a:srgbClr val="00843D"/>
    </a:custClr>
    <a:custClr name="Forest Tint">
      <a:srgbClr val="66B797"/>
    </a:custClr>
    <a:custClr name="Plum">
      <a:srgbClr val="890C58"/>
    </a:custClr>
    <a:custClr name="Plum Tint">
      <a:srgbClr val="B37A9F"/>
    </a:custClr>
    <a:custClr name="Olive">
      <a:srgbClr val="949300"/>
    </a:custClr>
    <a:custClr name="Olive Tint">
      <a:srgbClr val="D4D499"/>
    </a:custClr>
    <a:custClr name="Teal">
      <a:srgbClr val="007377"/>
    </a:custClr>
    <a:custClr name="Teal Tint">
      <a:srgbClr val="99C7C9"/>
    </a:custClr>
    <a:custClr name="Tangerine">
      <a:srgbClr val="ED8B00"/>
    </a:custClr>
    <a:custClr name="Tangerine Tint">
      <a:srgbClr val="F8D199"/>
    </a:custClr>
    <a:custClr name="Purple">
      <a:srgbClr val="6B3077"/>
    </a:custClr>
    <a:custClr name="Purple Tint">
      <a:srgbClr val="C4ACC9"/>
    </a:custClr>
    <a:custClr name="Green">
      <a:srgbClr val="84BD00"/>
    </a:custClr>
    <a:custClr name="Green Tint">
      <a:srgbClr val="CEE599"/>
    </a:custClr>
    <a:custClr name="White">
      <a:srgbClr val="FFFFFF"/>
    </a:custClr>
    <a:custClr name="White">
      <a:srgbClr val="FFFFFF"/>
    </a:custClr>
    <a:custClr name="Burnt Orange">
      <a:srgbClr val="CB6015"/>
    </a:custClr>
    <a:custClr name="Citi Cyan Tint (20%)">
      <a:srgbClr val="CCF2FC"/>
    </a:custClr>
    <a:custClr name="Citi Light Gray Tint(20%)">
      <a:srgbClr val="EAEBEB"/>
    </a:custClr>
  </a:custClr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Comments xmlns="71bf3f0a-df54-467d-89c2-87f8d534ba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8E8959049E8428369959651C7B244" ma:contentTypeVersion="1" ma:contentTypeDescription="Create a new document." ma:contentTypeScope="" ma:versionID="a3dfc01f428c3fcbfdafd221a376b9de">
  <xsd:schema xmlns:xsd="http://www.w3.org/2001/XMLSchema" xmlns:p="http://schemas.microsoft.com/office/2006/metadata/properties" xmlns:ns2="71bf3f0a-df54-467d-89c2-87f8d534ba77" targetNamespace="http://schemas.microsoft.com/office/2006/metadata/properties" ma:root="true" ma:fieldsID="96a372070048e73f7666a0524ec77300" ns2:_="">
    <xsd:import namespace="71bf3f0a-df54-467d-89c2-87f8d534ba77"/>
    <xsd:element name="properties">
      <xsd:complexType>
        <xsd:sequence>
          <xsd:element name="documentManagement">
            <xsd:complexType>
              <xsd:all>
                <xsd:element ref="ns2:Comment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1bf3f0a-df54-467d-89c2-87f8d534ba77" elementFormDefault="qualified">
    <xsd:import namespace="http://schemas.microsoft.com/office/2006/documentManagement/types"/>
    <xsd:element name="Comments" ma:index="10" nillable="true" ma:displayName="Comments" ma:internalName="Comment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ABB6DC8-0142-4676-96FE-F1693BA950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559248-63FA-4C6E-A37D-96FF4426E5C5}">
  <ds:schemaRefs>
    <ds:schemaRef ds:uri="http://purl.org/dc/dcmitype/"/>
    <ds:schemaRef ds:uri="http://www.w3.org/XML/1998/namespace"/>
    <ds:schemaRef ds:uri="http://schemas.microsoft.com/office/2006/documentManagement/types"/>
    <ds:schemaRef ds:uri="71bf3f0a-df54-467d-89c2-87f8d534ba77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C674307-C299-473D-A73D-C7DBA1A7B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bf3f0a-df54-467d-89c2-87f8d534ba7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24437</TotalTime>
  <Words>613</Words>
  <Application>Microsoft Office PowerPoint</Application>
  <PresentationFormat>On-screen Show (16:9)</PresentationFormat>
  <Paragraphs>128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Geneva</vt:lpstr>
      <vt:lpstr>STKaiti</vt:lpstr>
      <vt:lpstr>Symbol</vt:lpstr>
      <vt:lpstr>Times</vt:lpstr>
      <vt:lpstr>Trebuchet MS</vt:lpstr>
      <vt:lpstr>Wingdings</vt:lpstr>
      <vt:lpstr>ヒラギノ角ゴ Pro W3</vt:lpstr>
      <vt:lpstr>L&amp;T Infotech</vt:lpstr>
      <vt:lpstr>Custom Design</vt:lpstr>
      <vt:lpstr>Discovering the Champions</vt:lpstr>
      <vt:lpstr>Meet LTI</vt:lpstr>
      <vt:lpstr>PowerPoint Presentation</vt:lpstr>
      <vt:lpstr>Basket of Offerings </vt:lpstr>
      <vt:lpstr>Package Details- Graduate Engineering Trainee (GET)</vt:lpstr>
      <vt:lpstr>Package Details- Software Application Trainee(SAT)</vt:lpstr>
      <vt:lpstr>Notice on Fraudulent Job Offers</vt:lpstr>
      <vt:lpstr>PowerPoint Presentation</vt:lpstr>
    </vt:vector>
  </TitlesOfParts>
  <Company>Citi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ICG_Pres(A4)</dc:title>
  <dc:creator>Rowsell, Karen [CCC-OT_OP]</dc:creator>
  <cp:lastModifiedBy>Serena Fernandes</cp:lastModifiedBy>
  <cp:revision>1824</cp:revision>
  <cp:lastPrinted>2015-11-28T12:28:20Z</cp:lastPrinted>
  <dcterms:created xsi:type="dcterms:W3CDTF">2007-05-25T22:38:05Z</dcterms:created>
  <dcterms:modified xsi:type="dcterms:W3CDTF">2018-10-15T09:32:12Z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0x01010070F8E8959049E8428369959651C7B244</vt:lpwstr>
  </property>
  <property fmtid="{D5CDD505-2E9C-101B-9397-08002B2CF9AE}" pid="3" name="TOCOpt">
    <vt:lpwstr>1</vt:lpwstr>
  </property>
  <property fmtid="{D5CDD505-2E9C-101B-9397-08002B2CF9AE}" pid="4" name="PNSOpt">
    <vt:lpwstr>1</vt:lpwstr>
  </property>
  <property fmtid="{D5CDD505-2E9C-101B-9397-08002B2CF9AE}" pid="5" name="Pitchbook Compatible">
    <vt:lpwstr>Yes</vt:lpwstr>
  </property>
</Properties>
</file>